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50"/>
  </p:notesMasterIdLst>
  <p:sldIdLst>
    <p:sldId id="256" r:id="rId2"/>
    <p:sldId id="506" r:id="rId3"/>
    <p:sldId id="507" r:id="rId4"/>
    <p:sldId id="318" r:id="rId5"/>
    <p:sldId id="357" r:id="rId6"/>
    <p:sldId id="470" r:id="rId7"/>
    <p:sldId id="406" r:id="rId8"/>
    <p:sldId id="355" r:id="rId9"/>
    <p:sldId id="359" r:id="rId10"/>
    <p:sldId id="360" r:id="rId11"/>
    <p:sldId id="300" r:id="rId12"/>
    <p:sldId id="301" r:id="rId13"/>
    <p:sldId id="491" r:id="rId14"/>
    <p:sldId id="493" r:id="rId15"/>
    <p:sldId id="303" r:id="rId16"/>
    <p:sldId id="320" r:id="rId17"/>
    <p:sldId id="321" r:id="rId18"/>
    <p:sldId id="349" r:id="rId19"/>
    <p:sldId id="350" r:id="rId20"/>
    <p:sldId id="351" r:id="rId21"/>
    <p:sldId id="391" r:id="rId22"/>
    <p:sldId id="397" r:id="rId23"/>
    <p:sldId id="380" r:id="rId24"/>
    <p:sldId id="381" r:id="rId25"/>
    <p:sldId id="409" r:id="rId26"/>
    <p:sldId id="430" r:id="rId27"/>
    <p:sldId id="435" r:id="rId28"/>
    <p:sldId id="415" r:id="rId29"/>
    <p:sldId id="494" r:id="rId30"/>
    <p:sldId id="471" r:id="rId31"/>
    <p:sldId id="472" r:id="rId32"/>
    <p:sldId id="505" r:id="rId33"/>
    <p:sldId id="473" r:id="rId34"/>
    <p:sldId id="474" r:id="rId35"/>
    <p:sldId id="501" r:id="rId36"/>
    <p:sldId id="502" r:id="rId37"/>
    <p:sldId id="503" r:id="rId38"/>
    <p:sldId id="504" r:id="rId39"/>
    <p:sldId id="383" r:id="rId40"/>
    <p:sldId id="385" r:id="rId41"/>
    <p:sldId id="392" r:id="rId42"/>
    <p:sldId id="394" r:id="rId43"/>
    <p:sldId id="353" r:id="rId44"/>
    <p:sldId id="352" r:id="rId45"/>
    <p:sldId id="328" r:id="rId46"/>
    <p:sldId id="441" r:id="rId47"/>
    <p:sldId id="442" r:id="rId48"/>
    <p:sldId id="443" r:id="rId49"/>
  </p:sldIdLst>
  <p:sldSz cx="9144000" cy="5143500" type="screen16x9"/>
  <p:notesSz cx="6858000" cy="9144000"/>
  <p:embeddedFontLst>
    <p:embeddedFont>
      <p:font typeface="Open Sans" panose="020B0604020202020204" charset="0"/>
      <p:regular r:id="rId51"/>
      <p:bold r:id="rId52"/>
      <p:italic r:id="rId53"/>
      <p:boldItalic r:id="rId54"/>
    </p:embeddedFont>
    <p:embeddedFont>
      <p:font typeface="Roboto"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331060-3F8C-4E5D-B50E-484A39C20BAC}">
  <a:tblStyle styleId="{0E331060-3F8C-4E5D-B50E-484A39C20BA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660"/>
  </p:normalViewPr>
  <p:slideViewPr>
    <p:cSldViewPr snapToGrid="0">
      <p:cViewPr varScale="1">
        <p:scale>
          <a:sx n="110" d="100"/>
          <a:sy n="110" d="100"/>
        </p:scale>
        <p:origin x="70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text=Use%20dark%20coloured%20text%20on,visual%20aids%20such%20as%20whiteboard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earpod.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lickers.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lickers.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dpuzzle.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edpuzzle.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llthingstopics.com/airports-and-air-travel.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rezi.com/p/tqjebh1wbijh/malta/"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prezi.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quizizz.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iro.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info.flipgrid.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socrative.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kahoo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rgbClr val="0000FF"/>
                </a:solidFill>
              </a:rPr>
              <a:t>Introduce Participants to our Creative Technology in the Classroom course. (1 min)</a:t>
            </a:r>
            <a:endParaRPr>
              <a:solidFill>
                <a:srgbClr val="0000FF"/>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Please only use one font on each side and preferably throughout the whole presentation let’s try and standardise please  </a:t>
            </a:r>
            <a:r>
              <a:rPr lang="en" u="sng">
                <a:solidFill>
                  <a:schemeClr val="hlink"/>
                </a:solidFill>
                <a:hlinkClick r:id="rId3"/>
              </a:rPr>
              <a:t>https://www.bdadyslexia.org.uk/advice/employers/creating-a-dyslexia-friendly-workplace/dyslexia-friendly-style-guide#:~:text=Use%20dark%20coloured%20text%20on,visual%20aids%20such%20as%20whiteboards</a:t>
            </a:r>
            <a:r>
              <a:rPr lang="en">
                <a:solidFill>
                  <a:schemeClr val="dk1"/>
                </a:solidFill>
              </a:rPr>
              <a:t>.</a:t>
            </a:r>
            <a:r>
              <a:rPr lang="en" sz="1000">
                <a:solidFill>
                  <a:schemeClr val="dk1"/>
                </a:solidFill>
              </a:rPr>
              <a:t> </a:t>
            </a:r>
            <a:r>
              <a:rPr lang="en">
                <a:solidFill>
                  <a:schemeClr val="dk1"/>
                </a:solidFill>
              </a:rPr>
              <a:t>Use sans serif fonts, such as Arial and Comic Sans, as letters can appear less crowded. Alternatives include Verdana, Tahoma, Century Gothic, Trebuchet, Calibri, Open Sans.</a:t>
            </a:r>
            <a:endParaRPr>
              <a:solidFill>
                <a:schemeClr val="dk1"/>
              </a:solidFill>
            </a:endParaRPr>
          </a:p>
          <a:p>
            <a:pPr marL="457200" lvl="0" indent="-298450" algn="l" rtl="0">
              <a:lnSpc>
                <a:spcPct val="160000"/>
              </a:lnSpc>
              <a:spcBef>
                <a:spcPts val="0"/>
              </a:spcBef>
              <a:spcAft>
                <a:spcPts val="0"/>
              </a:spcAft>
              <a:buClr>
                <a:schemeClr val="dk1"/>
              </a:buClr>
              <a:buSzPts val="1100"/>
              <a:buChar char="●"/>
            </a:pPr>
            <a:r>
              <a:rPr lang="en">
                <a:solidFill>
                  <a:schemeClr val="dk1"/>
                </a:solidFill>
              </a:rPr>
              <a:t>Font size should be 12-14 point or equivalent (e.g. 1-1.2em / 16-19 px). Some dyslexic readers may request a larger font.</a:t>
            </a:r>
            <a:endParaRPr>
              <a:solidFill>
                <a:schemeClr val="dk1"/>
              </a:solidFill>
            </a:endParaRPr>
          </a:p>
          <a:p>
            <a:pPr marL="0" lvl="0" indent="0" algn="l" rtl="0">
              <a:lnSpc>
                <a:spcPct val="100000"/>
              </a:lnSpc>
              <a:spcBef>
                <a:spcPts val="240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1" name="Google Shape;74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Outline why Nearpod is a good tool to use in the classroom. </a:t>
            </a:r>
            <a:endParaRPr>
              <a:solidFill>
                <a:srgbClr val="0000FF"/>
              </a:solidFill>
            </a:endParaRPr>
          </a:p>
          <a:p>
            <a:pPr marL="0" lvl="0" indent="0" algn="l" rtl="0">
              <a:lnSpc>
                <a:spcPct val="100000"/>
              </a:lnSpc>
              <a:spcBef>
                <a:spcPts val="0"/>
              </a:spcBef>
              <a:spcAft>
                <a:spcPts val="0"/>
              </a:spcAft>
              <a:buSzPts val="1100"/>
              <a:buNone/>
            </a:pPr>
            <a:r>
              <a:rPr lang="en"/>
              <a:t>-</a:t>
            </a:r>
            <a:r>
              <a:rPr lang="en" u="sng">
                <a:solidFill>
                  <a:schemeClr val="hlink"/>
                </a:solidFill>
                <a:hlinkClick r:id="rId3"/>
              </a:rPr>
              <a:t>www.nearpod.com</a:t>
            </a:r>
            <a:r>
              <a:rPr lang="en">
                <a:solidFill>
                  <a:srgbClr val="0000FF"/>
                </a:solidFill>
              </a:rPr>
              <a:t> - Demonstrate how to use nearpod using some premade slides showing how the teacher can have control of what the students see or it can be student paced. </a:t>
            </a:r>
            <a:endParaRPr>
              <a:solidFill>
                <a:srgbClr val="0000FF"/>
              </a:solidFill>
            </a:endParaRPr>
          </a:p>
          <a:p>
            <a:pPr marL="0" lvl="0" indent="0" algn="l" rtl="0">
              <a:lnSpc>
                <a:spcPct val="100000"/>
              </a:lnSpc>
              <a:spcBef>
                <a:spcPts val="0"/>
              </a:spcBef>
              <a:spcAft>
                <a:spcPts val="0"/>
              </a:spcAft>
              <a:buSzPts val="1100"/>
              <a:buNone/>
            </a:pPr>
            <a:r>
              <a:rPr lang="en">
                <a:solidFill>
                  <a:srgbClr val="0000FF"/>
                </a:solidFill>
              </a:rPr>
              <a:t>Demonstrate the different functions of this software. Show the trainees the app that links with nearpod and how this can be used within the classroom and online. (20 mins)</a:t>
            </a:r>
            <a:endParaRPr>
              <a:solidFill>
                <a:srgbClr val="0000FF"/>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8"/>
        <p:cNvGrpSpPr/>
        <p:nvPr/>
      </p:nvGrpSpPr>
      <p:grpSpPr>
        <a:xfrm>
          <a:off x="0" y="0"/>
          <a:ext cx="0" cy="0"/>
          <a:chOff x="0" y="0"/>
          <a:chExt cx="0" cy="0"/>
        </a:xfrm>
      </p:grpSpPr>
      <p:sp>
        <p:nvSpPr>
          <p:cNvPr id="2819" name="Google Shape;2819;p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0" name="Google Shape;2820;p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Introduce MindMeister - Watch video (1 minute) - Demonstrate (10 minutes)</a:t>
            </a:r>
            <a:endParaRPr>
              <a:solidFill>
                <a:srgbClr val="0000FF"/>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p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3" name="Google Shape;2843;p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Watch video Getting started with Mindmeister: Create your first Mind Map (3 minutes)</a:t>
            </a:r>
            <a:endParaRPr sz="1000">
              <a:solidFill>
                <a:srgbClr val="0000FF"/>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Introduce Blogger a Blogging tool discussing it’s different features. (2 min)</a:t>
            </a:r>
            <a:endParaRPr sz="1000">
              <a:solidFill>
                <a:srgbClr val="0000FF"/>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8" name="Google Shape;93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Watch video introducing blendspace to participants. (2 to 3 minutes)</a:t>
            </a:r>
            <a:endParaRPr>
              <a:solidFill>
                <a:srgbClr val="0000FF"/>
              </a:solidFill>
            </a:endParaRPr>
          </a:p>
          <a:p>
            <a:pPr marL="0" lvl="0" indent="0" algn="l" rtl="0">
              <a:lnSpc>
                <a:spcPct val="100000"/>
              </a:lnSpc>
              <a:spcBef>
                <a:spcPts val="0"/>
              </a:spcBef>
              <a:spcAft>
                <a:spcPts val="0"/>
              </a:spcAft>
              <a:buSzPts val="1100"/>
              <a:buNone/>
            </a:pPr>
            <a:r>
              <a:rPr lang="en">
                <a:solidFill>
                  <a:srgbClr val="0000FF"/>
                </a:solidFill>
              </a:rPr>
              <a:t>-What do they think, can they see it being an effective tool for learners?</a:t>
            </a:r>
            <a:endParaRPr>
              <a:solidFill>
                <a:srgbClr val="0000FF"/>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Outline why blendspace is a good effective tool to use when teaching. (2 to 3 minutes )</a:t>
            </a:r>
            <a:endParaRPr>
              <a:solidFill>
                <a:srgbClr val="0000FF"/>
              </a:solidFill>
            </a:endParaRPr>
          </a:p>
          <a:p>
            <a:pPr marL="0" lvl="0" indent="0" algn="l" rtl="0">
              <a:lnSpc>
                <a:spcPct val="100000"/>
              </a:lnSpc>
              <a:spcBef>
                <a:spcPts val="0"/>
              </a:spcBef>
              <a:spcAft>
                <a:spcPts val="0"/>
              </a:spcAft>
              <a:buSzPts val="1100"/>
              <a:buNone/>
            </a:pPr>
            <a:r>
              <a:rPr lang="en">
                <a:solidFill>
                  <a:srgbClr val="0000FF"/>
                </a:solidFill>
              </a:rPr>
              <a:t>Demonstrate to participants. </a:t>
            </a:r>
            <a:endParaRPr>
              <a:solidFill>
                <a:srgbClr val="0000FF"/>
              </a:solidFill>
            </a:endParaRPr>
          </a:p>
          <a:p>
            <a:pPr marL="0" lvl="0" indent="0" algn="l" rtl="0">
              <a:lnSpc>
                <a:spcPct val="100000"/>
              </a:lnSpc>
              <a:spcBef>
                <a:spcPts val="0"/>
              </a:spcBef>
              <a:spcAft>
                <a:spcPts val="0"/>
              </a:spcAft>
              <a:buSzPts val="1100"/>
              <a:buNone/>
            </a:pPr>
            <a:r>
              <a:rPr lang="en">
                <a:solidFill>
                  <a:srgbClr val="0000FF"/>
                </a:solidFill>
              </a:rPr>
              <a:t>-Do they like?</a:t>
            </a:r>
            <a:endParaRPr>
              <a:solidFill>
                <a:srgbClr val="0000FF"/>
              </a:solidFill>
            </a:endParaRPr>
          </a:p>
          <a:p>
            <a:pPr marL="0" lvl="0" indent="0" algn="l" rtl="0">
              <a:lnSpc>
                <a:spcPct val="100000"/>
              </a:lnSpc>
              <a:spcBef>
                <a:spcPts val="0"/>
              </a:spcBef>
              <a:spcAft>
                <a:spcPts val="0"/>
              </a:spcAft>
              <a:buSzPts val="1100"/>
              <a:buNone/>
            </a:pPr>
            <a:r>
              <a:rPr lang="en">
                <a:solidFill>
                  <a:srgbClr val="0000FF"/>
                </a:solidFill>
              </a:rPr>
              <a:t>-Can they see how it would work when teaching face to face or online?</a:t>
            </a:r>
            <a:endParaRPr>
              <a:solidFill>
                <a:srgbClr val="0000FF"/>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0" name="Google Shape;1270;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Brief overview of the applications that will be discussed, demonstrated and explored throughout today’s session. (4 min)</a:t>
            </a:r>
            <a:endParaRPr sz="1000">
              <a:solidFill>
                <a:srgbClr val="0000FF"/>
              </a:solidFill>
            </a:endParaRPr>
          </a:p>
          <a:p>
            <a:pPr marL="0" lvl="0" indent="0" algn="l" rtl="0">
              <a:lnSpc>
                <a:spcPct val="100000"/>
              </a:lnSpc>
              <a:spcBef>
                <a:spcPts val="0"/>
              </a:spcBef>
              <a:spcAft>
                <a:spcPts val="0"/>
              </a:spcAft>
              <a:buSzPts val="1100"/>
              <a:buNone/>
            </a:pPr>
            <a:r>
              <a:rPr lang="en" sz="1000">
                <a:solidFill>
                  <a:srgbClr val="0000FF"/>
                </a:solidFill>
              </a:rPr>
              <a:t>-Are participants familiar with any of them?</a:t>
            </a:r>
            <a:endParaRPr sz="1000">
              <a:solidFill>
                <a:srgbClr val="0000FF"/>
              </a:solidFill>
            </a:endParaRPr>
          </a:p>
          <a:p>
            <a:pPr marL="0" lvl="0" indent="0" algn="l" rtl="0">
              <a:lnSpc>
                <a:spcPct val="100000"/>
              </a:lnSpc>
              <a:spcBef>
                <a:spcPts val="0"/>
              </a:spcBef>
              <a:spcAft>
                <a:spcPts val="0"/>
              </a:spcAft>
              <a:buSzPts val="1100"/>
              <a:buNone/>
            </a:pPr>
            <a:r>
              <a:rPr lang="en" sz="1000">
                <a:solidFill>
                  <a:srgbClr val="0000FF"/>
                </a:solidFill>
              </a:rPr>
              <a:t>-Have they used any in the classroom as teaching tools?</a:t>
            </a:r>
            <a:endParaRPr sz="1000">
              <a:solidFill>
                <a:srgbClr val="0000FF"/>
              </a:solidFill>
            </a:endParaRPr>
          </a:p>
          <a:p>
            <a:pPr marL="0" lvl="0" indent="0" algn="l" rtl="0">
              <a:lnSpc>
                <a:spcPct val="100000"/>
              </a:lnSpc>
              <a:spcBef>
                <a:spcPts val="0"/>
              </a:spcBef>
              <a:spcAft>
                <a:spcPts val="0"/>
              </a:spcAft>
              <a:buSzPts val="1100"/>
              <a:buNone/>
            </a:pPr>
            <a:r>
              <a:rPr lang="en" sz="1000">
                <a:solidFill>
                  <a:srgbClr val="0000FF"/>
                </a:solidFill>
              </a:rPr>
              <a:t>-Do they like or dislike any of them?</a:t>
            </a:r>
            <a:endParaRPr sz="1000">
              <a:solidFill>
                <a:srgbClr val="0000FF"/>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7" name="Google Shape;1287;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rgbClr val="0000FF"/>
              </a:buClr>
              <a:buSzPts val="1000"/>
              <a:buChar char="-"/>
            </a:pPr>
            <a:r>
              <a:rPr lang="en" sz="1000" u="sng">
                <a:solidFill>
                  <a:schemeClr val="hlink"/>
                </a:solidFill>
                <a:hlinkClick r:id="rId3"/>
              </a:rPr>
              <a:t>www.plickers.com</a:t>
            </a:r>
            <a:r>
              <a:rPr lang="en" sz="1000">
                <a:solidFill>
                  <a:srgbClr val="0000FF"/>
                </a:solidFill>
              </a:rPr>
              <a:t> introduce trainees to plickers - give trainees a plickers card each explaining how it works with the answer A, B, C and D depending on how you turn it. The right answer needs to be at the top of the card  and then demonstrate how it works with both the APP and desktop computer. (10 mins)</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Get trainees to create an account and make their own plickers quiz, then trial these quizzes out with the other trainees on the course. (10 min)</a:t>
            </a:r>
            <a:endParaRPr sz="1000">
              <a:solidFill>
                <a:srgbClr val="0000FF"/>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1" name="Google Shape;1301;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rgbClr val="0000FF"/>
              </a:buClr>
              <a:buSzPts val="1000"/>
              <a:buChar char="-"/>
            </a:pPr>
            <a:r>
              <a:rPr lang="en" sz="1000" u="sng">
                <a:solidFill>
                  <a:schemeClr val="hlink"/>
                </a:solidFill>
                <a:hlinkClick r:id="rId3"/>
              </a:rPr>
              <a:t>www.plickers.com</a:t>
            </a:r>
            <a:r>
              <a:rPr lang="en" sz="1000">
                <a:solidFill>
                  <a:srgbClr val="0000FF"/>
                </a:solidFill>
              </a:rPr>
              <a:t> introduce trainees to plickers - give trainees a plickers card each explaining how it works with the answer A, B, C and D depending on how you turn it. The right answer needs to be at the top of the card  and then demonstrate how it works with both the APP and desktop computer. (10 mins)</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Get trainees to create an account and make their own plickers quiz, then trial these quizzes out with the other trainees on the course. (10 min)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8" name="Google Shape;1788;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Watch video (3 mins) </a:t>
            </a:r>
            <a:endParaRPr>
              <a:solidFill>
                <a:srgbClr val="0000FF"/>
              </a:solidFill>
            </a:endParaRPr>
          </a:p>
          <a:p>
            <a:pPr marL="457200" lvl="0" indent="-298450" algn="l" rtl="0">
              <a:lnSpc>
                <a:spcPct val="100000"/>
              </a:lnSpc>
              <a:spcBef>
                <a:spcPts val="0"/>
              </a:spcBef>
              <a:spcAft>
                <a:spcPts val="0"/>
              </a:spcAft>
              <a:buClr>
                <a:srgbClr val="0000FF"/>
              </a:buClr>
              <a:buSzPts val="1100"/>
              <a:buChar char="-"/>
            </a:pPr>
            <a:r>
              <a:rPr lang="en">
                <a:solidFill>
                  <a:srgbClr val="0000FF"/>
                </a:solidFill>
              </a:rPr>
              <a:t>What do they think based on what they’ve seen?</a:t>
            </a:r>
            <a:endParaRPr>
              <a:solidFill>
                <a:srgbClr val="0000FF"/>
              </a:solidFill>
            </a:endParaRPr>
          </a:p>
          <a:p>
            <a:pPr marL="457200" lvl="0" indent="-298450" algn="l" rtl="0">
              <a:lnSpc>
                <a:spcPct val="100000"/>
              </a:lnSpc>
              <a:spcBef>
                <a:spcPts val="0"/>
              </a:spcBef>
              <a:spcAft>
                <a:spcPts val="0"/>
              </a:spcAft>
              <a:buClr>
                <a:srgbClr val="0000FF"/>
              </a:buClr>
              <a:buSzPts val="1100"/>
              <a:buChar char="-"/>
            </a:pPr>
            <a:r>
              <a:rPr lang="en">
                <a:solidFill>
                  <a:srgbClr val="0000FF"/>
                </a:solidFill>
              </a:rPr>
              <a:t>Do they think they could use within their teaching?</a:t>
            </a:r>
            <a:endParaRPr>
              <a:solidFill>
                <a:srgbClr val="0000FF"/>
              </a:solidFill>
            </a:endParaRPr>
          </a:p>
          <a:p>
            <a:pPr marL="0" lvl="0" indent="0" algn="l" rtl="0">
              <a:lnSpc>
                <a:spcPct val="100000"/>
              </a:lnSpc>
              <a:spcBef>
                <a:spcPts val="0"/>
              </a:spcBef>
              <a:spcAft>
                <a:spcPts val="0"/>
              </a:spcAft>
              <a:buSzPts val="1100"/>
              <a:buNone/>
            </a:pPr>
            <a:endParaRPr>
              <a:solidFill>
                <a:srgbClr val="0000FF"/>
              </a:solidFill>
            </a:endParaRPr>
          </a:p>
          <a:p>
            <a:pPr marL="0" lvl="0" indent="0" algn="l" rtl="0">
              <a:lnSpc>
                <a:spcPct val="100000"/>
              </a:lnSpc>
              <a:spcBef>
                <a:spcPts val="0"/>
              </a:spcBef>
              <a:spcAft>
                <a:spcPts val="0"/>
              </a:spcAft>
              <a:buSzPts val="1100"/>
              <a:buNone/>
            </a:pPr>
            <a:r>
              <a:rPr lang="en">
                <a:solidFill>
                  <a:srgbClr val="0000FF"/>
                </a:solidFill>
              </a:rPr>
              <a:t>Demonstration given by Trainer of a thinglink with different content tagged, showing how to tag the content to an image and it’s different functions available. </a:t>
            </a:r>
            <a:endParaRPr>
              <a:solidFill>
                <a:srgbClr val="0000FF"/>
              </a:solidFill>
            </a:endParaRPr>
          </a:p>
          <a:p>
            <a:pPr marL="457200" lvl="0" indent="0" algn="l" rtl="0">
              <a:lnSpc>
                <a:spcPct val="100000"/>
              </a:lnSpc>
              <a:spcBef>
                <a:spcPts val="0"/>
              </a:spcBef>
              <a:spcAft>
                <a:spcPts val="0"/>
              </a:spcAft>
              <a:buSzPts val="1100"/>
              <a:buNone/>
            </a:pPr>
            <a:endParaRPr>
              <a:solidFill>
                <a:srgbClr val="0000FF"/>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5" name="Google Shape;185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0000FF"/>
                </a:solidFill>
              </a:rPr>
              <a:t>Introducing Check123 to Participants -Do you know what Check123 is? Have you ever experienced using Check123 as a teaching tool? </a:t>
            </a:r>
            <a:endParaRPr>
              <a:solidFill>
                <a:srgbClr val="0000FF"/>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1" name="Google Shape;1671;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www.edpuzzle.com</a:t>
            </a:r>
            <a:r>
              <a:rPr lang="en">
                <a:solidFill>
                  <a:srgbClr val="0000FF"/>
                </a:solidFill>
              </a:rPr>
              <a:t> Introduce edPuzzle to Participants. Ask them if they have any knowledge of this site? Then play the video (1 minute 9 seconds) Pausing where necessary to discuss different features. This will lead to a demonstration of the site showing the participants it’s different functions and features that make it an effective tool for the classroom and remote learning. (3/4mins)</a:t>
            </a:r>
            <a:endParaRPr>
              <a:solidFill>
                <a:srgbClr val="0000FF"/>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p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1" name="Google Shape;1681;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3"/>
              </a:rPr>
              <a:t>www.edpuzzle.com</a:t>
            </a:r>
            <a:r>
              <a:rPr lang="en">
                <a:solidFill>
                  <a:srgbClr val="0000FF"/>
                </a:solidFill>
              </a:rPr>
              <a:t> speaking to trainees about learning with the flipped classroom model. Explaining to trainees that these are videos that can be edited with questions and activities as they go through and can be assigned to google classroom. </a:t>
            </a:r>
            <a:endParaRPr>
              <a:solidFill>
                <a:srgbClr val="0000FF"/>
              </a:solidFill>
            </a:endParaRPr>
          </a:p>
          <a:p>
            <a:pPr marL="0" lvl="0" indent="0" algn="l" rtl="0">
              <a:lnSpc>
                <a:spcPct val="100000"/>
              </a:lnSpc>
              <a:spcBef>
                <a:spcPts val="0"/>
              </a:spcBef>
              <a:spcAft>
                <a:spcPts val="0"/>
              </a:spcAft>
              <a:buClr>
                <a:schemeClr val="dk1"/>
              </a:buClr>
              <a:buSzPts val="1100"/>
              <a:buFont typeface="Arial"/>
              <a:buNone/>
            </a:pPr>
            <a:r>
              <a:rPr lang="en">
                <a:solidFill>
                  <a:srgbClr val="0000FF"/>
                </a:solidFill>
              </a:rPr>
              <a:t>Demo an edpuzzle activity with different questions and comments as well as voice overs. Show trainees the bank of ready made videos on edpuzzle. Show them how you can search many different video channels within edpuzzle and edit the content to make it your own resource. Demo how to implement these different tasks into videos to make the lesson engaging for students. (30 min)</a:t>
            </a:r>
            <a:endParaRPr>
              <a:solidFill>
                <a:srgbClr val="0000FF"/>
              </a:solidFill>
            </a:endParaRPr>
          </a:p>
          <a:p>
            <a:pPr marL="0" lvl="0" indent="0" algn="l" rtl="0">
              <a:lnSpc>
                <a:spcPct val="100000"/>
              </a:lnSpc>
              <a:spcBef>
                <a:spcPts val="0"/>
              </a:spcBef>
              <a:spcAft>
                <a:spcPts val="0"/>
              </a:spcAft>
              <a:buSzPts val="1100"/>
              <a:buNone/>
            </a:pPr>
            <a:endParaRPr>
              <a:solidFill>
                <a:srgbClr val="0000FF"/>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0" name="Google Shape;2000;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rgbClr val="0000FF"/>
              </a:buClr>
              <a:buSzPts val="1100"/>
              <a:buChar char="-"/>
            </a:pPr>
            <a:r>
              <a:rPr lang="en" u="sng">
                <a:solidFill>
                  <a:schemeClr val="hlink"/>
                </a:solidFill>
                <a:hlinkClick r:id="rId3"/>
              </a:rPr>
              <a:t>All Things Topics - All Things TopicsAll Things Topics - All Things Topics</a:t>
            </a:r>
            <a:endParaRPr>
              <a:solidFill>
                <a:srgbClr val="0000FF"/>
              </a:solidFill>
            </a:endParaRPr>
          </a:p>
          <a:p>
            <a:pPr marL="457200" lvl="0" indent="0" algn="l" rtl="0">
              <a:lnSpc>
                <a:spcPct val="100000"/>
              </a:lnSpc>
              <a:spcBef>
                <a:spcPts val="0"/>
              </a:spcBef>
              <a:spcAft>
                <a:spcPts val="0"/>
              </a:spcAft>
              <a:buSzPts val="1100"/>
              <a:buNone/>
            </a:pPr>
            <a:endParaRPr>
              <a:solidFill>
                <a:srgbClr val="0000FF"/>
              </a:solidFill>
            </a:endParaRPr>
          </a:p>
          <a:p>
            <a:pPr marL="457200" lvl="0" indent="-298450" algn="l" rtl="0">
              <a:lnSpc>
                <a:spcPct val="100000"/>
              </a:lnSpc>
              <a:spcBef>
                <a:spcPts val="0"/>
              </a:spcBef>
              <a:spcAft>
                <a:spcPts val="0"/>
              </a:spcAft>
              <a:buClr>
                <a:srgbClr val="0000FF"/>
              </a:buClr>
              <a:buSzPts val="1100"/>
              <a:buChar char="-"/>
            </a:pPr>
            <a:r>
              <a:rPr lang="en">
                <a:solidFill>
                  <a:srgbClr val="0000FF"/>
                </a:solidFill>
              </a:rPr>
              <a:t>Online interactive site, with a daily activity:  https://www.smithsonianmag.com/games/spot-difference-180968040/</a:t>
            </a:r>
            <a:endParaRPr>
              <a:solidFill>
                <a:srgbClr val="0000FF"/>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p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2" name="Google Shape;2262;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An introduction to ‘Storybird and Book Creator’’ (2 mins)</a:t>
            </a:r>
            <a:endParaRPr>
              <a:solidFill>
                <a:srgbClr val="0000FF"/>
              </a:solidFill>
            </a:endParaRPr>
          </a:p>
          <a:p>
            <a:pPr marL="457200" lvl="0" indent="0" algn="l" rtl="0">
              <a:lnSpc>
                <a:spcPct val="100000"/>
              </a:lnSpc>
              <a:spcBef>
                <a:spcPts val="0"/>
              </a:spcBef>
              <a:spcAft>
                <a:spcPts val="0"/>
              </a:spcAft>
              <a:buSzPts val="1100"/>
              <a:buNone/>
            </a:pPr>
            <a:endParaRPr>
              <a:solidFill>
                <a:srgbClr val="0000FF"/>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5"/>
        <p:cNvGrpSpPr/>
        <p:nvPr/>
      </p:nvGrpSpPr>
      <p:grpSpPr>
        <a:xfrm>
          <a:off x="0" y="0"/>
          <a:ext cx="0" cy="0"/>
          <a:chOff x="0" y="0"/>
          <a:chExt cx="0" cy="0"/>
        </a:xfrm>
      </p:grpSpPr>
      <p:sp>
        <p:nvSpPr>
          <p:cNvPr id="2326" name="Google Shape;2326;p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7" name="Google Shape;2327;p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rgbClr val="0000FF"/>
              </a:buClr>
              <a:buSzPts val="1100"/>
              <a:buChar char="-"/>
            </a:pPr>
            <a:r>
              <a:rPr lang="en">
                <a:solidFill>
                  <a:srgbClr val="0000FF"/>
                </a:solidFill>
              </a:rPr>
              <a:t>An introduction to two hybrid classroom tools. (2 mins)</a:t>
            </a:r>
            <a:endParaRPr>
              <a:solidFill>
                <a:srgbClr val="0000FF"/>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0" name="Google Shape;2080;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An introduction to ‘Breaking News English’ &amp; ‘News in Levels’ (2 mins)</a:t>
            </a:r>
            <a:endParaRPr>
              <a:solidFill>
                <a:srgbClr val="0000FF"/>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2"/>
        <p:cNvGrpSpPr/>
        <p:nvPr/>
      </p:nvGrpSpPr>
      <p:grpSpPr>
        <a:xfrm>
          <a:off x="0" y="0"/>
          <a:ext cx="0" cy="0"/>
          <a:chOff x="0" y="0"/>
          <a:chExt cx="0" cy="0"/>
        </a:xfrm>
      </p:grpSpPr>
      <p:sp>
        <p:nvSpPr>
          <p:cNvPr id="2853" name="Google Shape;2853;p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4" name="Google Shape;2854;p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Participants tasked with Project based collaborative learning. Explain to participants they will be working together to create a resource about their home countries or an English Speaking Country. (20 mins or more at trainers discretion)</a:t>
            </a:r>
            <a:endParaRPr sz="1000">
              <a:solidFill>
                <a:srgbClr val="0000FF"/>
              </a:solidFill>
            </a:endParaRPr>
          </a:p>
          <a:p>
            <a:pPr marL="0" lvl="0" indent="0" algn="l" rtl="0">
              <a:lnSpc>
                <a:spcPct val="100000"/>
              </a:lnSpc>
              <a:spcBef>
                <a:spcPts val="0"/>
              </a:spcBef>
              <a:spcAft>
                <a:spcPts val="0"/>
              </a:spcAft>
              <a:buSzPts val="1100"/>
              <a:buNone/>
            </a:pPr>
            <a:endParaRPr sz="1000">
              <a:solidFill>
                <a:srgbClr val="0000FF"/>
              </a:solidFill>
            </a:endParaRPr>
          </a:p>
          <a:p>
            <a:pPr marL="0" lvl="0" indent="0" algn="l" rtl="0">
              <a:lnSpc>
                <a:spcPct val="100000"/>
              </a:lnSpc>
              <a:spcBef>
                <a:spcPts val="0"/>
              </a:spcBef>
              <a:spcAft>
                <a:spcPts val="0"/>
              </a:spcAft>
              <a:buSzPts val="1100"/>
              <a:buNone/>
            </a:pPr>
            <a:r>
              <a:rPr lang="en" sz="1000">
                <a:solidFill>
                  <a:srgbClr val="0000FF"/>
                </a:solidFill>
              </a:rPr>
              <a:t>The aim of this task is to give the participants the opportunity to experience what it would be like for their students.</a:t>
            </a:r>
            <a:endParaRPr sz="1000">
              <a:solidFill>
                <a:srgbClr val="0000FF"/>
              </a:solidFill>
            </a:endParaRPr>
          </a:p>
          <a:p>
            <a:pPr marL="0" lvl="0" indent="0" algn="l" rtl="0">
              <a:lnSpc>
                <a:spcPct val="100000"/>
              </a:lnSpc>
              <a:spcBef>
                <a:spcPts val="0"/>
              </a:spcBef>
              <a:spcAft>
                <a:spcPts val="0"/>
              </a:spcAft>
              <a:buSzPts val="1100"/>
              <a:buNone/>
            </a:pPr>
            <a:r>
              <a:rPr lang="en" sz="1000">
                <a:solidFill>
                  <a:srgbClr val="0000FF"/>
                </a:solidFill>
              </a:rPr>
              <a:t> Discussing how these could be used in a effective way for both in the classroom and online teaching. </a:t>
            </a:r>
            <a:endParaRPr sz="1000">
              <a:solidFill>
                <a:srgbClr val="0000FF"/>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p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2" name="Google Shape;2702;p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Introduce Prezi and it’s key features before demonstration on next slide. (2 minutes ) </a:t>
            </a:r>
            <a:r>
              <a:rPr lang="en" u="sng">
                <a:solidFill>
                  <a:schemeClr val="hlink"/>
                </a:solidFill>
                <a:hlinkClick r:id="rId3"/>
              </a:rPr>
              <a:t>Malta by Annalise Sammut on Prezi Next</a:t>
            </a:r>
            <a:endParaRPr>
              <a:solidFill>
                <a:srgbClr val="0000FF"/>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4" name="Google Shape;2714;p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Watch video showing different features of Prezi and how it’s different from your standard slideshow (4 mins )</a:t>
            </a:r>
            <a:endParaRPr>
              <a:solidFill>
                <a:srgbClr val="0000FF"/>
              </a:solidFill>
            </a:endParaRPr>
          </a:p>
          <a:p>
            <a:pPr marL="0" lvl="0" indent="0" algn="l" rtl="0">
              <a:lnSpc>
                <a:spcPct val="100000"/>
              </a:lnSpc>
              <a:spcBef>
                <a:spcPts val="0"/>
              </a:spcBef>
              <a:spcAft>
                <a:spcPts val="0"/>
              </a:spcAft>
              <a:buSzPts val="1100"/>
              <a:buNone/>
            </a:pPr>
            <a:endParaRPr>
              <a:solidFill>
                <a:srgbClr val="0000FF"/>
              </a:solidFill>
            </a:endParaRPr>
          </a:p>
          <a:p>
            <a:pPr marL="457200" lvl="0" indent="-298450" algn="l" rtl="0">
              <a:lnSpc>
                <a:spcPct val="100000"/>
              </a:lnSpc>
              <a:spcBef>
                <a:spcPts val="0"/>
              </a:spcBef>
              <a:spcAft>
                <a:spcPts val="0"/>
              </a:spcAft>
              <a:buClr>
                <a:srgbClr val="0000FF"/>
              </a:buClr>
              <a:buSzPts val="1100"/>
              <a:buChar char="-"/>
            </a:pPr>
            <a:r>
              <a:rPr lang="en" u="sng">
                <a:solidFill>
                  <a:schemeClr val="hlink"/>
                </a:solidFill>
                <a:hlinkClick r:id="rId3"/>
              </a:rPr>
              <a:t>www.prezi.com</a:t>
            </a:r>
            <a:r>
              <a:rPr lang="en">
                <a:solidFill>
                  <a:srgbClr val="0000FF"/>
                </a:solidFill>
              </a:rPr>
              <a:t> - Present a pre made prezi by a Trainee from a previous APP showing its functions of how its flashy and can move from one slide to another in a smooth way. </a:t>
            </a:r>
            <a:endParaRPr>
              <a:solidFill>
                <a:srgbClr val="0000FF"/>
              </a:solidFill>
            </a:endParaRPr>
          </a:p>
          <a:p>
            <a:pPr marL="457200" lvl="0" indent="-298450" algn="l" rtl="0">
              <a:lnSpc>
                <a:spcPct val="100000"/>
              </a:lnSpc>
              <a:spcBef>
                <a:spcPts val="0"/>
              </a:spcBef>
              <a:spcAft>
                <a:spcPts val="0"/>
              </a:spcAft>
              <a:buClr>
                <a:srgbClr val="0000FF"/>
              </a:buClr>
              <a:buSzPts val="1100"/>
              <a:buChar char="-"/>
            </a:pPr>
            <a:r>
              <a:rPr lang="en">
                <a:solidFill>
                  <a:srgbClr val="0000FF"/>
                </a:solidFill>
              </a:rPr>
              <a:t>Show trainees the different layouts they can use when working with prezi (15 min)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u="sng">
                <a:solidFill>
                  <a:schemeClr val="hlink"/>
                </a:solidFill>
                <a:hlinkClick r:id="rId3"/>
              </a:rPr>
              <a:t>www.quizizz.com</a:t>
            </a:r>
            <a:r>
              <a:rPr lang="en" sz="1000">
                <a:solidFill>
                  <a:schemeClr val="dk1"/>
                </a:solidFill>
              </a:rPr>
              <a:t> </a:t>
            </a:r>
            <a:endParaRPr sz="10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First demonstrate a couple of live quizzes with the trainees showing them all of the different functions of how to start a quiz, make a quiz, download reports, searching pre made quizzes by other Quizizz users. (15 min)</a:t>
            </a:r>
            <a:endParaRPr sz="1000">
              <a:solidFill>
                <a:srgbClr val="0000FF"/>
              </a:solidFill>
            </a:endParaRPr>
          </a:p>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Secondly demonstrate the distance learning Quizizz where you can set a time limit on when the students need to complete the quiz by. (10 mins)</a:t>
            </a:r>
            <a:endParaRPr sz="1000">
              <a:solidFill>
                <a:srgbClr val="0000FF"/>
              </a:solidFill>
            </a:endParaRPr>
          </a:p>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Now, get the trainees to make their own quizzes to be able to use in the classroom or when distance teaching. (10 min)</a:t>
            </a:r>
            <a:endParaRPr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2"/>
        <p:cNvGrpSpPr/>
        <p:nvPr/>
      </p:nvGrpSpPr>
      <p:grpSpPr>
        <a:xfrm>
          <a:off x="0" y="0"/>
          <a:ext cx="0" cy="0"/>
          <a:chOff x="0" y="0"/>
          <a:chExt cx="0" cy="0"/>
        </a:xfrm>
      </p:grpSpPr>
      <p:sp>
        <p:nvSpPr>
          <p:cNvPr id="2723" name="Google Shape;2723;p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4" name="Google Shape;2724;p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Discuss Key points of Miro Boards (2 to 3 minutes) before demonstration on next slide. </a:t>
            </a:r>
            <a:endParaRPr sz="1000">
              <a:solidFill>
                <a:srgbClr val="0000FF"/>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p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6" name="Google Shape;2736;p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rgbClr val="0000FF"/>
              </a:buClr>
              <a:buSzPts val="1100"/>
              <a:buChar char="-"/>
            </a:pPr>
            <a:r>
              <a:rPr lang="en" u="sng">
                <a:solidFill>
                  <a:schemeClr val="hlink"/>
                </a:solidFill>
                <a:hlinkClick r:id="rId3"/>
              </a:rPr>
              <a:t>www.miro.com</a:t>
            </a:r>
            <a:r>
              <a:rPr lang="en">
                <a:solidFill>
                  <a:srgbClr val="0000FF"/>
                </a:solidFill>
              </a:rPr>
              <a:t> demonstrate different Miro boards and how they work with different themes example mind maps and sticky notes etc. Show previous trainees examples of presentations they have made for their colleagues when returning to their hometowns. </a:t>
            </a:r>
            <a:endParaRPr>
              <a:solidFill>
                <a:srgbClr val="0000FF"/>
              </a:solidFill>
            </a:endParaRPr>
          </a:p>
          <a:p>
            <a:pPr marL="457200" lvl="0" indent="-298450" algn="l" rtl="0">
              <a:lnSpc>
                <a:spcPct val="100000"/>
              </a:lnSpc>
              <a:spcBef>
                <a:spcPts val="0"/>
              </a:spcBef>
              <a:spcAft>
                <a:spcPts val="0"/>
              </a:spcAft>
              <a:buClr>
                <a:srgbClr val="0000FF"/>
              </a:buClr>
              <a:buSzPts val="1100"/>
              <a:buChar char="-"/>
            </a:pPr>
            <a:r>
              <a:rPr lang="en">
                <a:solidFill>
                  <a:srgbClr val="0000FF"/>
                </a:solidFill>
              </a:rPr>
              <a:t>Explain how this can be used collaboratively with either other colleagues or students alike. (20 min)</a:t>
            </a:r>
            <a:endParaRPr>
              <a:solidFill>
                <a:srgbClr val="0000FF"/>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p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4" name="Google Shape;2944;p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An overview of ALL applications discussed during Week 1 of the course. (2 minutes)</a:t>
            </a:r>
            <a:endParaRPr sz="1000">
              <a:solidFill>
                <a:srgbClr val="0000FF"/>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p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3" name="Google Shape;2983;p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An overview of ALL applications discussed during Week 1 of the course. (2 minutes) </a:t>
            </a:r>
            <a:endParaRPr sz="1000">
              <a:solidFill>
                <a:srgbClr val="0000FF"/>
              </a:solidFill>
            </a:endParaRPr>
          </a:p>
          <a:p>
            <a:pPr marL="0" lvl="0" indent="0" algn="l" rtl="0">
              <a:lnSpc>
                <a:spcPct val="100000"/>
              </a:lnSpc>
              <a:spcBef>
                <a:spcPts val="0"/>
              </a:spcBef>
              <a:spcAft>
                <a:spcPts val="0"/>
              </a:spcAft>
              <a:buSzPts val="1100"/>
              <a:buNone/>
            </a:pPr>
            <a:endParaRPr>
              <a:solidFill>
                <a:srgbClr val="0000FF"/>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p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6" name="Google Shape;3006;p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An overview of ALL applications discussed during Week 2 of the course. (2 mins)</a:t>
            </a:r>
            <a:endParaRPr sz="1000">
              <a:solidFill>
                <a:srgbClr val="0000FF"/>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p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3" name="Google Shape;3033;p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An overview of ALL applications discussed during Week 2 of the course. (2 mins)</a:t>
            </a:r>
            <a:endParaRPr sz="1000">
              <a:solidFill>
                <a:srgbClr val="0000FF"/>
              </a:solidFill>
            </a:endParaRPr>
          </a:p>
          <a:p>
            <a:pPr marL="0" lvl="0" indent="0" algn="l" rtl="0">
              <a:lnSpc>
                <a:spcPct val="100000"/>
              </a:lnSpc>
              <a:spcBef>
                <a:spcPts val="0"/>
              </a:spcBef>
              <a:spcAft>
                <a:spcPts val="0"/>
              </a:spcAft>
              <a:buSzPts val="1100"/>
              <a:buNone/>
            </a:pPr>
            <a:endParaRPr>
              <a:solidFill>
                <a:srgbClr val="0000FF"/>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1" name="Google Shape;1701;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An optional video showing how you can use flipgrid in the classroom effectively. (3 min 57 seconds)</a:t>
            </a:r>
            <a:endParaRPr>
              <a:solidFill>
                <a:srgbClr val="0000FF"/>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p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4" name="Google Shape;1724;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https://info.flipgrid.com/</a:t>
            </a:r>
            <a:r>
              <a:rPr lang="en">
                <a:solidFill>
                  <a:srgbClr val="0000FF"/>
                </a:solidFill>
              </a:rPr>
              <a:t> : An example of what the Discussion Dashboard looks like. (2 min) </a:t>
            </a:r>
            <a:endParaRPr>
              <a:solidFill>
                <a:srgbClr val="0000FF"/>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0" name="Google Shape;1800;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2" name="Google Shape;1822;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An example of a TedEd Video. (4 minutes 47 seconds)</a:t>
            </a:r>
            <a:endParaRPr>
              <a:solidFill>
                <a:srgbClr val="0000FF"/>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p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2" name="Google Shape;2692;p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Introduce Google Jamboard - Demonstration (1 minute ) </a:t>
            </a:r>
            <a:endParaRPr sz="1000">
              <a:solidFill>
                <a:srgbClr val="0000FF"/>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3" name="Google Shape;1323;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a:solidFill>
                  <a:schemeClr val="hlink"/>
                </a:solidFill>
                <a:uFill>
                  <a:noFill/>
                </a:uFill>
                <a:hlinkClick r:id="rId3"/>
              </a:rPr>
              <a:t>www.socrative.com</a:t>
            </a:r>
            <a:r>
              <a:rPr lang="en" sz="1000">
                <a:solidFill>
                  <a:srgbClr val="0000FF"/>
                </a:solidFill>
              </a:rPr>
              <a:t> - Get the trainees to first go to socrative student where they will be able to see the sts view of socrative “General Knowledge Quiz”</a:t>
            </a:r>
            <a:endParaRPr sz="1000">
              <a:solidFill>
                <a:srgbClr val="0000FF"/>
              </a:solidFill>
            </a:endParaRPr>
          </a:p>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Remember to let trainees know that you are not testing their knowledge but demonstrating what the students would see. When completed show them the results table with the different answers from students. (10 min)</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Talk trainees through the launch pad on socrative teacher: launching a quiz, creating a quiz, reports for the quiz and downloading the quizzes and report. (15 min)</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Get trainees to make a socrative teacher account - (5 min)</a:t>
            </a:r>
            <a:endParaRPr sz="1000">
              <a:solidFill>
                <a:srgbClr val="0000FF"/>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1" name="Google Shape;1311;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rgbClr val="0000FF"/>
                </a:solidFill>
              </a:rPr>
              <a:t>Introduce Socrative to Participants (2 to 3 minutes)</a:t>
            </a:r>
            <a:endParaRPr sz="1000">
              <a:solidFill>
                <a:srgbClr val="0000FF"/>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7" name="Google Shape;102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solidFill>
                  <a:srgbClr val="0000FF"/>
                </a:solidFill>
              </a:rPr>
              <a:t>Explain how  AR can change the dynamics of any lesson and watch video to give an example of a physics lesson turned into a game. (5mins)</a:t>
            </a:r>
            <a:endParaRPr>
              <a:solidFill>
                <a:srgbClr val="0000FF"/>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p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0" name="Google Shape;2400;p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Introducing Biointeractive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9" name="Google Shape;2409;p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Trainees are given the link to explore the vast resources availble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p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0" name="Google Shape;2420;p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4" name="Google Shape;1964;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5" name="Google Shape;134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u="sng">
                <a:solidFill>
                  <a:schemeClr val="hlink"/>
                </a:solidFill>
                <a:hlinkClick r:id="rId3"/>
              </a:rPr>
              <a:t>www.kahoot.com</a:t>
            </a:r>
            <a:r>
              <a:rPr lang="en" sz="1000">
                <a:solidFill>
                  <a:schemeClr val="dk1"/>
                </a:solidFill>
              </a:rPr>
              <a:t> </a:t>
            </a:r>
            <a:endParaRPr sz="10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First demonstrate a couple of live quizzes with the trainees showing them all of the different functions of how to start a quiz, make a quiz, download reports, searching pre made quizzes by other kahoot users. (15 min)</a:t>
            </a:r>
            <a:endParaRPr sz="1000">
              <a:solidFill>
                <a:srgbClr val="0000FF"/>
              </a:solidFill>
            </a:endParaRPr>
          </a:p>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Secondly demonstrate the distance learning kahoot where you can set a time limit on when the students need to complete the quiz by. (10 mins)</a:t>
            </a:r>
            <a:endParaRPr sz="1000">
              <a:solidFill>
                <a:srgbClr val="0000FF"/>
              </a:solidFill>
            </a:endParaRPr>
          </a:p>
          <a:p>
            <a:pPr marL="0" lvl="0" indent="0" algn="l" rtl="0">
              <a:lnSpc>
                <a:spcPct val="100000"/>
              </a:lnSpc>
              <a:spcBef>
                <a:spcPts val="0"/>
              </a:spcBef>
              <a:spcAft>
                <a:spcPts val="0"/>
              </a:spcAft>
              <a:buClr>
                <a:schemeClr val="dk1"/>
              </a:buClr>
              <a:buSzPts val="1100"/>
              <a:buFont typeface="Arial"/>
              <a:buNone/>
            </a:pPr>
            <a:r>
              <a:rPr lang="en" sz="1000">
                <a:solidFill>
                  <a:srgbClr val="0000FF"/>
                </a:solidFill>
              </a:rPr>
              <a:t>Now, get the trainees to make their own quizzes to be able to use in the classroom or when distance teaching. (10 min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2" name="Google Shape;139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rgbClr val="0000FF"/>
              </a:buClr>
              <a:buSzPts val="1000"/>
              <a:buChar char="-"/>
            </a:pPr>
            <a:r>
              <a:rPr lang="en" sz="1000">
                <a:solidFill>
                  <a:srgbClr val="0000FF"/>
                </a:solidFill>
              </a:rPr>
              <a:t>Firstly, show trainees an example of the quizlet flashcards, showing the different functions they have, show trainees quizlet live and how it works that students work collaboratively. Speak to trainees about the quizlet APP but remember to tell them some functions are not available on the app like on the website. (15 min)</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Secondly, show the trainees how to make the different flashcards and how quizlet generates translation and pictures based on what you type. (10 min)</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Get the trainees to sign up and make an account so that they can make their own quizlet flashcards with your support. (10 min)</a:t>
            </a:r>
            <a:endParaRPr sz="1000">
              <a:solidFill>
                <a:srgbClr val="0000FF"/>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3" name="Google Shape;140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rgbClr val="0000FF"/>
              </a:buClr>
              <a:buSzPts val="1000"/>
              <a:buChar char="-"/>
            </a:pPr>
            <a:r>
              <a:rPr lang="en" sz="1000">
                <a:solidFill>
                  <a:srgbClr val="0000FF"/>
                </a:solidFill>
              </a:rPr>
              <a:t>Firstly, show trainees an example of the quizlet flashcards, showing the different functions they have, show trainees quizlet live and how it works that students work collaboratively. Speak to trainees about the quizlet APP but remember to tell them some functions are not available on the app like on the website. (15 min)</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Secondly, show the trainees how to make the different flashcards and how quizlet generates translation and pictures based on what you type. (10 min)</a:t>
            </a:r>
            <a:endParaRPr sz="1000">
              <a:solidFill>
                <a:srgbClr val="0000FF"/>
              </a:solidFill>
            </a:endParaRPr>
          </a:p>
          <a:p>
            <a:pPr marL="457200" lvl="0" indent="-292100" algn="l" rtl="0">
              <a:lnSpc>
                <a:spcPct val="100000"/>
              </a:lnSpc>
              <a:spcBef>
                <a:spcPts val="0"/>
              </a:spcBef>
              <a:spcAft>
                <a:spcPts val="0"/>
              </a:spcAft>
              <a:buClr>
                <a:srgbClr val="0000FF"/>
              </a:buClr>
              <a:buSzPts val="1000"/>
              <a:buChar char="-"/>
            </a:pPr>
            <a:r>
              <a:rPr lang="en" sz="1000">
                <a:solidFill>
                  <a:srgbClr val="0000FF"/>
                </a:solidFill>
              </a:rPr>
              <a:t>Get the trainees to sign up and make an account so that they can make their own quizlet flashcards with your support. (10 min)</a:t>
            </a:r>
            <a:endParaRPr sz="1000">
              <a:solidFill>
                <a:srgbClr val="0000FF"/>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0000FF"/>
                </a:solidFill>
              </a:rPr>
              <a:t>Introduction video about the function of Nearpod, a demonstration by Trainer will follow on next slide. (2 min) </a:t>
            </a:r>
            <a:endParaRPr>
              <a:solidFill>
                <a:srgbClr val="0000FF"/>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_18">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5568325" y="130500"/>
            <a:ext cx="3452700" cy="3711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5200"/>
              <a:buNone/>
              <a:defRPr sz="1800" b="1">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2286000" y="571500"/>
            <a:ext cx="6858000" cy="98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56C1DF"/>
              </a:buClr>
              <a:buSzPts val="3600"/>
              <a:buNone/>
              <a:defRPr sz="3600">
                <a:solidFill>
                  <a:srgbClr val="56C1DF"/>
                </a:solidFill>
              </a:defRPr>
            </a:lvl1pPr>
            <a:lvl2pPr lvl="1" algn="l">
              <a:lnSpc>
                <a:spcPct val="100000"/>
              </a:lnSpc>
              <a:spcBef>
                <a:spcPts val="0"/>
              </a:spcBef>
              <a:spcAft>
                <a:spcPts val="0"/>
              </a:spcAft>
              <a:buClr>
                <a:srgbClr val="56C1DF"/>
              </a:buClr>
              <a:buSzPts val="3600"/>
              <a:buNone/>
              <a:defRPr sz="3600">
                <a:solidFill>
                  <a:srgbClr val="56C1DF"/>
                </a:solidFill>
              </a:defRPr>
            </a:lvl2pPr>
            <a:lvl3pPr lvl="2" algn="l">
              <a:lnSpc>
                <a:spcPct val="100000"/>
              </a:lnSpc>
              <a:spcBef>
                <a:spcPts val="0"/>
              </a:spcBef>
              <a:spcAft>
                <a:spcPts val="0"/>
              </a:spcAft>
              <a:buClr>
                <a:srgbClr val="56C1DF"/>
              </a:buClr>
              <a:buSzPts val="3600"/>
              <a:buNone/>
              <a:defRPr sz="3600">
                <a:solidFill>
                  <a:srgbClr val="56C1DF"/>
                </a:solidFill>
              </a:defRPr>
            </a:lvl3pPr>
            <a:lvl4pPr lvl="3" algn="l">
              <a:lnSpc>
                <a:spcPct val="100000"/>
              </a:lnSpc>
              <a:spcBef>
                <a:spcPts val="0"/>
              </a:spcBef>
              <a:spcAft>
                <a:spcPts val="0"/>
              </a:spcAft>
              <a:buClr>
                <a:srgbClr val="56C1DF"/>
              </a:buClr>
              <a:buSzPts val="3600"/>
              <a:buNone/>
              <a:defRPr sz="3600">
                <a:solidFill>
                  <a:srgbClr val="56C1DF"/>
                </a:solidFill>
              </a:defRPr>
            </a:lvl4pPr>
            <a:lvl5pPr lvl="4" algn="l">
              <a:lnSpc>
                <a:spcPct val="100000"/>
              </a:lnSpc>
              <a:spcBef>
                <a:spcPts val="0"/>
              </a:spcBef>
              <a:spcAft>
                <a:spcPts val="0"/>
              </a:spcAft>
              <a:buClr>
                <a:srgbClr val="56C1DF"/>
              </a:buClr>
              <a:buSzPts val="3600"/>
              <a:buNone/>
              <a:defRPr sz="3600">
                <a:solidFill>
                  <a:srgbClr val="56C1DF"/>
                </a:solidFill>
              </a:defRPr>
            </a:lvl5pPr>
            <a:lvl6pPr lvl="5" algn="l">
              <a:lnSpc>
                <a:spcPct val="100000"/>
              </a:lnSpc>
              <a:spcBef>
                <a:spcPts val="0"/>
              </a:spcBef>
              <a:spcAft>
                <a:spcPts val="0"/>
              </a:spcAft>
              <a:buClr>
                <a:srgbClr val="56C1DF"/>
              </a:buClr>
              <a:buSzPts val="3600"/>
              <a:buNone/>
              <a:defRPr sz="3600">
                <a:solidFill>
                  <a:srgbClr val="56C1DF"/>
                </a:solidFill>
              </a:defRPr>
            </a:lvl6pPr>
            <a:lvl7pPr lvl="6" algn="l">
              <a:lnSpc>
                <a:spcPct val="100000"/>
              </a:lnSpc>
              <a:spcBef>
                <a:spcPts val="0"/>
              </a:spcBef>
              <a:spcAft>
                <a:spcPts val="0"/>
              </a:spcAft>
              <a:buClr>
                <a:srgbClr val="56C1DF"/>
              </a:buClr>
              <a:buSzPts val="3600"/>
              <a:buNone/>
              <a:defRPr sz="3600">
                <a:solidFill>
                  <a:srgbClr val="56C1DF"/>
                </a:solidFill>
              </a:defRPr>
            </a:lvl7pPr>
            <a:lvl8pPr lvl="7" algn="l">
              <a:lnSpc>
                <a:spcPct val="100000"/>
              </a:lnSpc>
              <a:spcBef>
                <a:spcPts val="0"/>
              </a:spcBef>
              <a:spcAft>
                <a:spcPts val="0"/>
              </a:spcAft>
              <a:buClr>
                <a:srgbClr val="56C1DF"/>
              </a:buClr>
              <a:buSzPts val="3600"/>
              <a:buNone/>
              <a:defRPr sz="3600">
                <a:solidFill>
                  <a:srgbClr val="56C1DF"/>
                </a:solidFill>
              </a:defRPr>
            </a:lvl8pPr>
            <a:lvl9pPr lvl="8" algn="l">
              <a:lnSpc>
                <a:spcPct val="100000"/>
              </a:lnSpc>
              <a:spcBef>
                <a:spcPts val="0"/>
              </a:spcBef>
              <a:spcAft>
                <a:spcPts val="0"/>
              </a:spcAft>
              <a:buClr>
                <a:srgbClr val="56C1DF"/>
              </a:buClr>
              <a:buSzPts val="3600"/>
              <a:buNone/>
              <a:defRPr sz="3600">
                <a:solidFill>
                  <a:srgbClr val="56C1DF"/>
                </a:solidFill>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2"/>
          <p:cNvSpPr txBox="1">
            <a:spLocks noGrp="1"/>
          </p:cNvSpPr>
          <p:nvPr>
            <p:ph type="ctrTitle" idx="2"/>
          </p:nvPr>
        </p:nvSpPr>
        <p:spPr>
          <a:xfrm>
            <a:off x="2286000" y="4750675"/>
            <a:ext cx="6735000" cy="3711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686C6F"/>
              </a:buClr>
              <a:buSzPts val="4400"/>
              <a:buNone/>
              <a:defRPr sz="1000">
                <a:solidFill>
                  <a:srgbClr val="686C6F"/>
                </a:solidFill>
              </a:defRPr>
            </a:lvl1pPr>
            <a:lvl2pPr lvl="1" algn="r">
              <a:lnSpc>
                <a:spcPct val="100000"/>
              </a:lnSpc>
              <a:spcBef>
                <a:spcPts val="0"/>
              </a:spcBef>
              <a:spcAft>
                <a:spcPts val="0"/>
              </a:spcAft>
              <a:buSzPts val="5200"/>
              <a:buNone/>
              <a:defRPr sz="5200"/>
            </a:lvl2pPr>
            <a:lvl3pPr lvl="2" algn="r">
              <a:lnSpc>
                <a:spcPct val="100000"/>
              </a:lnSpc>
              <a:spcBef>
                <a:spcPts val="0"/>
              </a:spcBef>
              <a:spcAft>
                <a:spcPts val="0"/>
              </a:spcAft>
              <a:buSzPts val="5200"/>
              <a:buNone/>
              <a:defRPr sz="5200"/>
            </a:lvl3pPr>
            <a:lvl4pPr lvl="3" algn="r">
              <a:lnSpc>
                <a:spcPct val="100000"/>
              </a:lnSpc>
              <a:spcBef>
                <a:spcPts val="0"/>
              </a:spcBef>
              <a:spcAft>
                <a:spcPts val="0"/>
              </a:spcAft>
              <a:buSzPts val="5200"/>
              <a:buNone/>
              <a:defRPr sz="5200"/>
            </a:lvl4pPr>
            <a:lvl5pPr lvl="4" algn="r">
              <a:lnSpc>
                <a:spcPct val="100000"/>
              </a:lnSpc>
              <a:spcBef>
                <a:spcPts val="0"/>
              </a:spcBef>
              <a:spcAft>
                <a:spcPts val="0"/>
              </a:spcAft>
              <a:buSzPts val="5200"/>
              <a:buNone/>
              <a:defRPr sz="5200"/>
            </a:lvl5pPr>
            <a:lvl6pPr lvl="5" algn="r">
              <a:lnSpc>
                <a:spcPct val="100000"/>
              </a:lnSpc>
              <a:spcBef>
                <a:spcPts val="0"/>
              </a:spcBef>
              <a:spcAft>
                <a:spcPts val="0"/>
              </a:spcAft>
              <a:buSzPts val="5200"/>
              <a:buNone/>
              <a:defRPr sz="5200"/>
            </a:lvl6pPr>
            <a:lvl7pPr lvl="6" algn="r">
              <a:lnSpc>
                <a:spcPct val="100000"/>
              </a:lnSpc>
              <a:spcBef>
                <a:spcPts val="0"/>
              </a:spcBef>
              <a:spcAft>
                <a:spcPts val="0"/>
              </a:spcAft>
              <a:buSzPts val="5200"/>
              <a:buNone/>
              <a:defRPr sz="5200"/>
            </a:lvl7pPr>
            <a:lvl8pPr lvl="7" algn="r">
              <a:lnSpc>
                <a:spcPct val="100000"/>
              </a:lnSpc>
              <a:spcBef>
                <a:spcPts val="0"/>
              </a:spcBef>
              <a:spcAft>
                <a:spcPts val="0"/>
              </a:spcAft>
              <a:buSzPts val="5200"/>
              <a:buNone/>
              <a:defRPr sz="5200"/>
            </a:lvl8pPr>
            <a:lvl9pPr lvl="8" algn="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3" name="Google Shape;7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
        <p:cNvGrpSpPr/>
        <p:nvPr/>
      </p:nvGrpSpPr>
      <p:grpSpPr>
        <a:xfrm>
          <a:off x="0" y="0"/>
          <a:ext cx="0" cy="0"/>
          <a:chOff x="0" y="0"/>
          <a:chExt cx="0" cy="0"/>
        </a:xfrm>
      </p:grpSpPr>
      <p:sp>
        <p:nvSpPr>
          <p:cNvPr id="75" name="Google Shape;75;p1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6" name="Google Shape;76;p1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77" name="Google Shape;7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bg>
      <p:bgPr>
        <a:solidFill>
          <a:schemeClr val="accent3"/>
        </a:solidFill>
        <a:effectLst/>
      </p:bgPr>
    </p:bg>
    <p:spTree>
      <p:nvGrpSpPr>
        <p:cNvPr id="1" name="Shape 78"/>
        <p:cNvGrpSpPr/>
        <p:nvPr/>
      </p:nvGrpSpPr>
      <p:grpSpPr>
        <a:xfrm>
          <a:off x="0" y="0"/>
          <a:ext cx="0" cy="0"/>
          <a:chOff x="0" y="0"/>
          <a:chExt cx="0" cy="0"/>
        </a:xfrm>
      </p:grpSpPr>
      <p:grpSp>
        <p:nvGrpSpPr>
          <p:cNvPr id="79" name="Google Shape;79;p18"/>
          <p:cNvGrpSpPr/>
          <p:nvPr/>
        </p:nvGrpSpPr>
        <p:grpSpPr>
          <a:xfrm>
            <a:off x="7343003" y="3409675"/>
            <a:ext cx="1691422" cy="1732548"/>
            <a:chOff x="7343003" y="3409675"/>
            <a:chExt cx="1691422" cy="1732548"/>
          </a:xfrm>
        </p:grpSpPr>
        <p:grpSp>
          <p:nvGrpSpPr>
            <p:cNvPr id="80" name="Google Shape;80;p18"/>
            <p:cNvGrpSpPr/>
            <p:nvPr/>
          </p:nvGrpSpPr>
          <p:grpSpPr>
            <a:xfrm>
              <a:off x="7343003" y="4453711"/>
              <a:ext cx="316800" cy="688512"/>
              <a:chOff x="7343003" y="4453711"/>
              <a:chExt cx="316800" cy="688512"/>
            </a:xfrm>
          </p:grpSpPr>
          <p:sp>
            <p:nvSpPr>
              <p:cNvPr id="81" name="Google Shape;81;p18"/>
              <p:cNvSpPr/>
              <p:nvPr/>
            </p:nvSpPr>
            <p:spPr>
              <a:xfrm>
                <a:off x="7343003" y="4453711"/>
                <a:ext cx="316800" cy="688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8"/>
              <p:cNvSpPr/>
              <p:nvPr/>
            </p:nvSpPr>
            <p:spPr>
              <a:xfrm>
                <a:off x="7343003" y="4801723"/>
                <a:ext cx="316800" cy="340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 name="Google Shape;83;p18"/>
            <p:cNvGrpSpPr/>
            <p:nvPr/>
          </p:nvGrpSpPr>
          <p:grpSpPr>
            <a:xfrm>
              <a:off x="7801210" y="4105700"/>
              <a:ext cx="316800" cy="1036523"/>
              <a:chOff x="7801210" y="4105700"/>
              <a:chExt cx="316800" cy="1036523"/>
            </a:xfrm>
          </p:grpSpPr>
          <p:sp>
            <p:nvSpPr>
              <p:cNvPr id="84" name="Google Shape;84;p18"/>
              <p:cNvSpPr/>
              <p:nvPr/>
            </p:nvSpPr>
            <p:spPr>
              <a:xfrm>
                <a:off x="7801210" y="4453711"/>
                <a:ext cx="316800" cy="688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8"/>
              <p:cNvSpPr/>
              <p:nvPr/>
            </p:nvSpPr>
            <p:spPr>
              <a:xfrm>
                <a:off x="7801210" y="4105700"/>
                <a:ext cx="316800" cy="1036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8"/>
              <p:cNvSpPr/>
              <p:nvPr/>
            </p:nvSpPr>
            <p:spPr>
              <a:xfrm>
                <a:off x="7801210" y="4801723"/>
                <a:ext cx="316800" cy="340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 name="Google Shape;87;p18"/>
            <p:cNvGrpSpPr/>
            <p:nvPr/>
          </p:nvGrpSpPr>
          <p:grpSpPr>
            <a:xfrm>
              <a:off x="8259418" y="3757688"/>
              <a:ext cx="316800" cy="1384535"/>
              <a:chOff x="8259418" y="3757688"/>
              <a:chExt cx="316800" cy="1384535"/>
            </a:xfrm>
          </p:grpSpPr>
          <p:sp>
            <p:nvSpPr>
              <p:cNvPr id="88" name="Google Shape;88;p18"/>
              <p:cNvSpPr/>
              <p:nvPr/>
            </p:nvSpPr>
            <p:spPr>
              <a:xfrm>
                <a:off x="8259418" y="4453711"/>
                <a:ext cx="316800" cy="688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8"/>
              <p:cNvSpPr/>
              <p:nvPr/>
            </p:nvSpPr>
            <p:spPr>
              <a:xfrm>
                <a:off x="8259418" y="3757688"/>
                <a:ext cx="316800" cy="1384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8"/>
              <p:cNvSpPr/>
              <p:nvPr/>
            </p:nvSpPr>
            <p:spPr>
              <a:xfrm>
                <a:off x="8259418" y="4105700"/>
                <a:ext cx="316800" cy="1036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8"/>
              <p:cNvSpPr/>
              <p:nvPr/>
            </p:nvSpPr>
            <p:spPr>
              <a:xfrm>
                <a:off x="8259418" y="4801723"/>
                <a:ext cx="316800" cy="340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2" name="Google Shape;92;p18"/>
            <p:cNvGrpSpPr/>
            <p:nvPr/>
          </p:nvGrpSpPr>
          <p:grpSpPr>
            <a:xfrm>
              <a:off x="8717625" y="3409675"/>
              <a:ext cx="316800" cy="1732548"/>
              <a:chOff x="8717625" y="3409675"/>
              <a:chExt cx="316800" cy="1732548"/>
            </a:xfrm>
          </p:grpSpPr>
          <p:sp>
            <p:nvSpPr>
              <p:cNvPr id="93" name="Google Shape;93;p18"/>
              <p:cNvSpPr/>
              <p:nvPr/>
            </p:nvSpPr>
            <p:spPr>
              <a:xfrm>
                <a:off x="8717625" y="4453711"/>
                <a:ext cx="316800" cy="688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8"/>
              <p:cNvSpPr/>
              <p:nvPr/>
            </p:nvSpPr>
            <p:spPr>
              <a:xfrm>
                <a:off x="8717625" y="3757688"/>
                <a:ext cx="316800" cy="1384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8717625" y="4105700"/>
                <a:ext cx="316800" cy="1036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717625" y="3409675"/>
                <a:ext cx="316800" cy="1732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8717625" y="4801723"/>
                <a:ext cx="316800" cy="340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8" name="Google Shape;98;p18"/>
          <p:cNvGrpSpPr/>
          <p:nvPr/>
        </p:nvGrpSpPr>
        <p:grpSpPr>
          <a:xfrm>
            <a:off x="5043503" y="0"/>
            <a:ext cx="3814072" cy="3839101"/>
            <a:chOff x="5043503" y="0"/>
            <a:chExt cx="3814072" cy="3839101"/>
          </a:xfrm>
        </p:grpSpPr>
        <p:sp>
          <p:nvSpPr>
            <p:cNvPr id="99" name="Google Shape;99;p18"/>
            <p:cNvSpPr/>
            <p:nvPr/>
          </p:nvSpPr>
          <p:spPr>
            <a:xfrm>
              <a:off x="8460975" y="1817775"/>
              <a:ext cx="396600" cy="396600"/>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rot="-9830444">
              <a:off x="6469759" y="3480727"/>
              <a:ext cx="320148" cy="320148"/>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 name="Google Shape;101;p18"/>
            <p:cNvGrpSpPr/>
            <p:nvPr/>
          </p:nvGrpSpPr>
          <p:grpSpPr>
            <a:xfrm>
              <a:off x="7647815" y="2704283"/>
              <a:ext cx="635219" cy="635219"/>
              <a:chOff x="6725724" y="2701260"/>
              <a:chExt cx="1208101" cy="1208100"/>
            </a:xfrm>
          </p:grpSpPr>
          <p:sp>
            <p:nvSpPr>
              <p:cNvPr id="102" name="Google Shape;102;p18"/>
              <p:cNvSpPr/>
              <p:nvPr/>
            </p:nvSpPr>
            <p:spPr>
              <a:xfrm rot="5400000">
                <a:off x="6725725" y="2701260"/>
                <a:ext cx="1208100" cy="1208100"/>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rot="5400000">
                <a:off x="6725724" y="2701260"/>
                <a:ext cx="1208100" cy="1208100"/>
              </a:xfrm>
              <a:prstGeom prst="pie">
                <a:avLst>
                  <a:gd name="adj1" fmla="val 8244818"/>
                  <a:gd name="adj2" fmla="val 16246175"/>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rot="5400000">
                <a:off x="6954988" y="2930398"/>
                <a:ext cx="749700" cy="749700"/>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5" name="Google Shape;105;p18"/>
            <p:cNvSpPr/>
            <p:nvPr/>
          </p:nvSpPr>
          <p:spPr>
            <a:xfrm>
              <a:off x="8460975" y="1817775"/>
              <a:ext cx="396600" cy="396600"/>
            </a:xfrm>
            <a:prstGeom prst="pie">
              <a:avLst>
                <a:gd name="adj1" fmla="val 19376841"/>
                <a:gd name="adj2" fmla="val 1620000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 name="Google Shape;106;p18"/>
            <p:cNvGrpSpPr/>
            <p:nvPr/>
          </p:nvGrpSpPr>
          <p:grpSpPr>
            <a:xfrm>
              <a:off x="7952719" y="179238"/>
              <a:ext cx="873165" cy="873002"/>
              <a:chOff x="7754428" y="208725"/>
              <a:chExt cx="541800" cy="541800"/>
            </a:xfrm>
          </p:grpSpPr>
          <p:sp>
            <p:nvSpPr>
              <p:cNvPr id="107" name="Google Shape;107;p18"/>
              <p:cNvSpPr/>
              <p:nvPr/>
            </p:nvSpPr>
            <p:spPr>
              <a:xfrm rot="-8647347">
                <a:off x="7831319" y="285616"/>
                <a:ext cx="388018" cy="388018"/>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rot="-8647347">
                <a:off x="7831319" y="285616"/>
                <a:ext cx="388018" cy="388018"/>
              </a:xfrm>
              <a:prstGeom prst="pie">
                <a:avLst>
                  <a:gd name="adj1" fmla="val 19376841"/>
                  <a:gd name="adj2" fmla="val 12313574"/>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 name="Google Shape;109;p18"/>
            <p:cNvSpPr/>
            <p:nvPr/>
          </p:nvSpPr>
          <p:spPr>
            <a:xfrm>
              <a:off x="5399840" y="356365"/>
              <a:ext cx="2577000" cy="2577000"/>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rot="2043858">
              <a:off x="5503813" y="460310"/>
              <a:ext cx="2369480" cy="2369480"/>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5399795" y="360281"/>
              <a:ext cx="2577000" cy="2577000"/>
            </a:xfrm>
            <a:prstGeom prst="pie">
              <a:avLst>
                <a:gd name="adj1" fmla="val 8801158"/>
                <a:gd name="adj2" fmla="val 1620000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5399795" y="356358"/>
              <a:ext cx="2577000" cy="2577000"/>
            </a:xfrm>
            <a:prstGeom prst="pie">
              <a:avLst>
                <a:gd name="adj1" fmla="val 12554101"/>
                <a:gd name="adj2" fmla="val 1620000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rot="-9830444">
              <a:off x="6469759" y="3480727"/>
              <a:ext cx="320148" cy="320148"/>
            </a:xfrm>
            <a:prstGeom prst="pie">
              <a:avLst>
                <a:gd name="adj1" fmla="val 19376841"/>
                <a:gd name="adj2" fmla="val 1620000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 name="Google Shape;115;p18"/>
          <p:cNvSpPr txBox="1">
            <a:spLocks noGrp="1"/>
          </p:cNvSpPr>
          <p:nvPr>
            <p:ph type="ctrTitle"/>
          </p:nvPr>
        </p:nvSpPr>
        <p:spPr>
          <a:xfrm>
            <a:off x="824000" y="1613813"/>
            <a:ext cx="4255500" cy="1872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16" name="Google Shape;116;p18"/>
          <p:cNvSpPr txBox="1">
            <a:spLocks noGrp="1"/>
          </p:cNvSpPr>
          <p:nvPr>
            <p:ph type="subTitle" idx="1"/>
          </p:nvPr>
        </p:nvSpPr>
        <p:spPr>
          <a:xfrm>
            <a:off x="824000" y="3596300"/>
            <a:ext cx="4255500" cy="69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1600"/>
              </a:spcBef>
              <a:spcAft>
                <a:spcPts val="0"/>
              </a:spcAft>
              <a:buClr>
                <a:schemeClr val="lt1"/>
              </a:buClr>
              <a:buSzPts val="1600"/>
              <a:buNone/>
              <a:defRPr sz="1600">
                <a:solidFill>
                  <a:schemeClr val="lt1"/>
                </a:solidFill>
              </a:defRPr>
            </a:lvl2pPr>
            <a:lvl3pPr lvl="2" algn="l">
              <a:lnSpc>
                <a:spcPct val="100000"/>
              </a:lnSpc>
              <a:spcBef>
                <a:spcPts val="1600"/>
              </a:spcBef>
              <a:spcAft>
                <a:spcPts val="0"/>
              </a:spcAft>
              <a:buClr>
                <a:schemeClr val="lt1"/>
              </a:buClr>
              <a:buSzPts val="1600"/>
              <a:buNone/>
              <a:defRPr sz="1600">
                <a:solidFill>
                  <a:schemeClr val="lt1"/>
                </a:solidFill>
              </a:defRPr>
            </a:lvl3pPr>
            <a:lvl4pPr lvl="3" algn="l">
              <a:lnSpc>
                <a:spcPct val="100000"/>
              </a:lnSpc>
              <a:spcBef>
                <a:spcPts val="1600"/>
              </a:spcBef>
              <a:spcAft>
                <a:spcPts val="0"/>
              </a:spcAft>
              <a:buClr>
                <a:schemeClr val="lt1"/>
              </a:buClr>
              <a:buSzPts val="1600"/>
              <a:buNone/>
              <a:defRPr sz="1600">
                <a:solidFill>
                  <a:schemeClr val="lt1"/>
                </a:solidFill>
              </a:defRPr>
            </a:lvl4pPr>
            <a:lvl5pPr lvl="4" algn="l">
              <a:lnSpc>
                <a:spcPct val="100000"/>
              </a:lnSpc>
              <a:spcBef>
                <a:spcPts val="1600"/>
              </a:spcBef>
              <a:spcAft>
                <a:spcPts val="0"/>
              </a:spcAft>
              <a:buClr>
                <a:schemeClr val="lt1"/>
              </a:buClr>
              <a:buSzPts val="1600"/>
              <a:buNone/>
              <a:defRPr sz="1600">
                <a:solidFill>
                  <a:schemeClr val="lt1"/>
                </a:solidFill>
              </a:defRPr>
            </a:lvl5pPr>
            <a:lvl6pPr lvl="5" algn="l">
              <a:lnSpc>
                <a:spcPct val="100000"/>
              </a:lnSpc>
              <a:spcBef>
                <a:spcPts val="1600"/>
              </a:spcBef>
              <a:spcAft>
                <a:spcPts val="0"/>
              </a:spcAft>
              <a:buClr>
                <a:schemeClr val="lt1"/>
              </a:buClr>
              <a:buSzPts val="1600"/>
              <a:buNone/>
              <a:defRPr sz="1600">
                <a:solidFill>
                  <a:schemeClr val="lt1"/>
                </a:solidFill>
              </a:defRPr>
            </a:lvl6pPr>
            <a:lvl7pPr lvl="6" algn="l">
              <a:lnSpc>
                <a:spcPct val="100000"/>
              </a:lnSpc>
              <a:spcBef>
                <a:spcPts val="1600"/>
              </a:spcBef>
              <a:spcAft>
                <a:spcPts val="0"/>
              </a:spcAft>
              <a:buClr>
                <a:schemeClr val="lt1"/>
              </a:buClr>
              <a:buSzPts val="1600"/>
              <a:buNone/>
              <a:defRPr sz="1600">
                <a:solidFill>
                  <a:schemeClr val="lt1"/>
                </a:solidFill>
              </a:defRPr>
            </a:lvl7pPr>
            <a:lvl8pPr lvl="7" algn="l">
              <a:lnSpc>
                <a:spcPct val="100000"/>
              </a:lnSpc>
              <a:spcBef>
                <a:spcPts val="1600"/>
              </a:spcBef>
              <a:spcAft>
                <a:spcPts val="0"/>
              </a:spcAft>
              <a:buClr>
                <a:schemeClr val="lt1"/>
              </a:buClr>
              <a:buSzPts val="1600"/>
              <a:buNone/>
              <a:defRPr sz="1600">
                <a:solidFill>
                  <a:schemeClr val="lt1"/>
                </a:solidFill>
              </a:defRPr>
            </a:lvl8pPr>
            <a:lvl9pPr lvl="8" algn="l">
              <a:lnSpc>
                <a:spcPct val="100000"/>
              </a:lnSpc>
              <a:spcBef>
                <a:spcPts val="1600"/>
              </a:spcBef>
              <a:spcAft>
                <a:spcPts val="0"/>
              </a:spcAft>
              <a:buClr>
                <a:schemeClr val="lt1"/>
              </a:buClr>
              <a:buSzPts val="1600"/>
              <a:buNone/>
              <a:defRPr sz="1600">
                <a:solidFill>
                  <a:schemeClr val="lt1"/>
                </a:solidFill>
              </a:defRPr>
            </a:lvl9pPr>
          </a:lstStyle>
          <a:p>
            <a:endParaRPr/>
          </a:p>
        </p:txBody>
      </p:sp>
      <p:sp>
        <p:nvSpPr>
          <p:cNvPr id="117" name="Google Shape;117;p18"/>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18"/>
        <p:cNvGrpSpPr/>
        <p:nvPr/>
      </p:nvGrpSpPr>
      <p:grpSpPr>
        <a:xfrm>
          <a:off x="0" y="0"/>
          <a:ext cx="0" cy="0"/>
          <a:chOff x="0" y="0"/>
          <a:chExt cx="0" cy="0"/>
        </a:xfrm>
      </p:grpSpPr>
      <p:sp>
        <p:nvSpPr>
          <p:cNvPr id="119" name="Google Shape;119;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0" name="Google Shape;120;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21" name="Google Shape;12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122"/>
        <p:cNvGrpSpPr/>
        <p:nvPr/>
      </p:nvGrpSpPr>
      <p:grpSpPr>
        <a:xfrm>
          <a:off x="0" y="0"/>
          <a:ext cx="0" cy="0"/>
          <a:chOff x="0" y="0"/>
          <a:chExt cx="0" cy="0"/>
        </a:xfrm>
      </p:grpSpPr>
      <p:sp>
        <p:nvSpPr>
          <p:cNvPr id="123" name="Google Shape;123;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4" name="Google Shape;124;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25" name="Google Shape;125;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26"/>
        <p:cNvGrpSpPr/>
        <p:nvPr/>
      </p:nvGrpSpPr>
      <p:grpSpPr>
        <a:xfrm>
          <a:off x="0" y="0"/>
          <a:ext cx="0" cy="0"/>
          <a:chOff x="0" y="0"/>
          <a:chExt cx="0" cy="0"/>
        </a:xfrm>
      </p:grpSpPr>
      <p:sp>
        <p:nvSpPr>
          <p:cNvPr id="127" name="Google Shape;127;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8" name="Google Shape;128;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29" name="Google Shape;12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130"/>
        <p:cNvGrpSpPr/>
        <p:nvPr/>
      </p:nvGrpSpPr>
      <p:grpSpPr>
        <a:xfrm>
          <a:off x="0" y="0"/>
          <a:ext cx="0" cy="0"/>
          <a:chOff x="0" y="0"/>
          <a:chExt cx="0" cy="0"/>
        </a:xfrm>
      </p:grpSpPr>
      <p:sp>
        <p:nvSpPr>
          <p:cNvPr id="131" name="Google Shape;131;p2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2" name="Google Shape;132;p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33" name="Google Shape;13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7">
  <p:cSld name="TITLE_7">
    <p:spTree>
      <p:nvGrpSpPr>
        <p:cNvPr id="1" name="Shape 134"/>
        <p:cNvGrpSpPr/>
        <p:nvPr/>
      </p:nvGrpSpPr>
      <p:grpSpPr>
        <a:xfrm>
          <a:off x="0" y="0"/>
          <a:ext cx="0" cy="0"/>
          <a:chOff x="0" y="0"/>
          <a:chExt cx="0" cy="0"/>
        </a:xfrm>
      </p:grpSpPr>
      <p:sp>
        <p:nvSpPr>
          <p:cNvPr id="135" name="Google Shape;135;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6" name="Google Shape;136;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37" name="Google Shape;13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8">
  <p:cSld name="TITLE_8">
    <p:spTree>
      <p:nvGrpSpPr>
        <p:cNvPr id="1" name="Shape 138"/>
        <p:cNvGrpSpPr/>
        <p:nvPr/>
      </p:nvGrpSpPr>
      <p:grpSpPr>
        <a:xfrm>
          <a:off x="0" y="0"/>
          <a:ext cx="0" cy="0"/>
          <a:chOff x="0" y="0"/>
          <a:chExt cx="0" cy="0"/>
        </a:xfrm>
      </p:grpSpPr>
      <p:sp>
        <p:nvSpPr>
          <p:cNvPr id="139" name="Google Shape;139;p2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0" name="Google Shape;140;p2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41" name="Google Shape;14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9">
  <p:cSld name="TITLE_9">
    <p:spTree>
      <p:nvGrpSpPr>
        <p:cNvPr id="1" name="Shape 142"/>
        <p:cNvGrpSpPr/>
        <p:nvPr/>
      </p:nvGrpSpPr>
      <p:grpSpPr>
        <a:xfrm>
          <a:off x="0" y="0"/>
          <a:ext cx="0" cy="0"/>
          <a:chOff x="0" y="0"/>
          <a:chExt cx="0" cy="0"/>
        </a:xfrm>
      </p:grpSpPr>
      <p:sp>
        <p:nvSpPr>
          <p:cNvPr id="143" name="Google Shape;143;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4" name="Google Shape;144;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45" name="Google Shape;14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10">
  <p:cSld name="TITLE_10">
    <p:spTree>
      <p:nvGrpSpPr>
        <p:cNvPr id="1" name="Shape 146"/>
        <p:cNvGrpSpPr/>
        <p:nvPr/>
      </p:nvGrpSpPr>
      <p:grpSpPr>
        <a:xfrm>
          <a:off x="0" y="0"/>
          <a:ext cx="0" cy="0"/>
          <a:chOff x="0" y="0"/>
          <a:chExt cx="0" cy="0"/>
        </a:xfrm>
      </p:grpSpPr>
      <p:sp>
        <p:nvSpPr>
          <p:cNvPr id="147" name="Google Shape;147;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8" name="Google Shape;148;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49" name="Google Shape;14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11">
  <p:cSld name="TITLE_11">
    <p:spTree>
      <p:nvGrpSpPr>
        <p:cNvPr id="1" name="Shape 150"/>
        <p:cNvGrpSpPr/>
        <p:nvPr/>
      </p:nvGrpSpPr>
      <p:grpSpPr>
        <a:xfrm>
          <a:off x="0" y="0"/>
          <a:ext cx="0" cy="0"/>
          <a:chOff x="0" y="0"/>
          <a:chExt cx="0" cy="0"/>
        </a:xfrm>
      </p:grpSpPr>
      <p:sp>
        <p:nvSpPr>
          <p:cNvPr id="151" name="Google Shape;151;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2" name="Google Shape;152;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53" name="Google Shape;15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13">
  <p:cSld name="TITLE_13">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6" name="Google Shape;156;p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57" name="Google Shape;15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14">
  <p:cSld name="TITLE_14">
    <p:spTree>
      <p:nvGrpSpPr>
        <p:cNvPr id="1" name="Shape 158"/>
        <p:cNvGrpSpPr/>
        <p:nvPr/>
      </p:nvGrpSpPr>
      <p:grpSpPr>
        <a:xfrm>
          <a:off x="0" y="0"/>
          <a:ext cx="0" cy="0"/>
          <a:chOff x="0" y="0"/>
          <a:chExt cx="0" cy="0"/>
        </a:xfrm>
      </p:grpSpPr>
      <p:sp>
        <p:nvSpPr>
          <p:cNvPr id="159" name="Google Shape;159;p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0" name="Google Shape;160;p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61" name="Google Shape;16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15">
  <p:cSld name="TITLE_15">
    <p:spTree>
      <p:nvGrpSpPr>
        <p:cNvPr id="1" name="Shape 162"/>
        <p:cNvGrpSpPr/>
        <p:nvPr/>
      </p:nvGrpSpPr>
      <p:grpSpPr>
        <a:xfrm>
          <a:off x="0" y="0"/>
          <a:ext cx="0" cy="0"/>
          <a:chOff x="0" y="0"/>
          <a:chExt cx="0" cy="0"/>
        </a:xfrm>
      </p:grpSpPr>
      <p:sp>
        <p:nvSpPr>
          <p:cNvPr id="163" name="Google Shape;163;p3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4" name="Google Shape;164;p3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65" name="Google Shape;165;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16">
  <p:cSld name="TITLE_16">
    <p:spTree>
      <p:nvGrpSpPr>
        <p:cNvPr id="1" name="Shape 166"/>
        <p:cNvGrpSpPr/>
        <p:nvPr/>
      </p:nvGrpSpPr>
      <p:grpSpPr>
        <a:xfrm>
          <a:off x="0" y="0"/>
          <a:ext cx="0" cy="0"/>
          <a:chOff x="0" y="0"/>
          <a:chExt cx="0" cy="0"/>
        </a:xfrm>
      </p:grpSpPr>
      <p:sp>
        <p:nvSpPr>
          <p:cNvPr id="167" name="Google Shape;167;p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8" name="Google Shape;168;p3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69" name="Google Shape;16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17">
  <p:cSld name="TITLE_17">
    <p:spTree>
      <p:nvGrpSpPr>
        <p:cNvPr id="1" name="Shape 170"/>
        <p:cNvGrpSpPr/>
        <p:nvPr/>
      </p:nvGrpSpPr>
      <p:grpSpPr>
        <a:xfrm>
          <a:off x="0" y="0"/>
          <a:ext cx="0" cy="0"/>
          <a:chOff x="0" y="0"/>
          <a:chExt cx="0" cy="0"/>
        </a:xfrm>
      </p:grpSpPr>
      <p:sp>
        <p:nvSpPr>
          <p:cNvPr id="171" name="Google Shape;171;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72" name="Google Shape;172;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73" name="Google Shape;17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pha School - Empty slide">
  <p:cSld name="TITLE_1">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5568325" y="130500"/>
            <a:ext cx="3449400" cy="3711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5200"/>
              <a:buNone/>
              <a:defRPr sz="1800" b="1">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7"/>
          <p:cNvSpPr txBox="1"/>
          <p:nvPr/>
        </p:nvSpPr>
        <p:spPr>
          <a:xfrm>
            <a:off x="2124875" y="4859825"/>
            <a:ext cx="6892800" cy="371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chemeClr val="dk1"/>
              </a:buClr>
              <a:buSzPts val="1100"/>
              <a:buFont typeface="Arial"/>
              <a:buNone/>
            </a:pPr>
            <a:endParaRPr sz="1400" b="0" i="0" u="none" strike="noStrike" cap="none">
              <a:solidFill>
                <a:srgbClr val="686C6F"/>
              </a:solidFill>
              <a:latin typeface="Arial"/>
              <a:ea typeface="Arial"/>
              <a:cs typeface="Arial"/>
              <a:sym typeface="Arial"/>
            </a:endParaRPr>
          </a:p>
        </p:txBody>
      </p:sp>
      <p:sp>
        <p:nvSpPr>
          <p:cNvPr id="35" name="Google Shape;35;p7"/>
          <p:cNvSpPr txBox="1">
            <a:spLocks noGrp="1"/>
          </p:cNvSpPr>
          <p:nvPr>
            <p:ph type="ctrTitle" idx="2"/>
          </p:nvPr>
        </p:nvSpPr>
        <p:spPr>
          <a:xfrm>
            <a:off x="2286000" y="4750675"/>
            <a:ext cx="6735000" cy="3711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686C6F"/>
              </a:buClr>
              <a:buSzPts val="4400"/>
              <a:buNone/>
              <a:defRPr sz="1000">
                <a:solidFill>
                  <a:srgbClr val="686C6F"/>
                </a:solidFill>
              </a:defRPr>
            </a:lvl1pPr>
            <a:lvl2pPr lvl="1" algn="r">
              <a:lnSpc>
                <a:spcPct val="100000"/>
              </a:lnSpc>
              <a:spcBef>
                <a:spcPts val="0"/>
              </a:spcBef>
              <a:spcAft>
                <a:spcPts val="0"/>
              </a:spcAft>
              <a:buSzPts val="5200"/>
              <a:buNone/>
              <a:defRPr sz="5200"/>
            </a:lvl2pPr>
            <a:lvl3pPr lvl="2" algn="r">
              <a:lnSpc>
                <a:spcPct val="100000"/>
              </a:lnSpc>
              <a:spcBef>
                <a:spcPts val="0"/>
              </a:spcBef>
              <a:spcAft>
                <a:spcPts val="0"/>
              </a:spcAft>
              <a:buSzPts val="5200"/>
              <a:buNone/>
              <a:defRPr sz="5200"/>
            </a:lvl3pPr>
            <a:lvl4pPr lvl="3" algn="r">
              <a:lnSpc>
                <a:spcPct val="100000"/>
              </a:lnSpc>
              <a:spcBef>
                <a:spcPts val="0"/>
              </a:spcBef>
              <a:spcAft>
                <a:spcPts val="0"/>
              </a:spcAft>
              <a:buSzPts val="5200"/>
              <a:buNone/>
              <a:defRPr sz="5200"/>
            </a:lvl4pPr>
            <a:lvl5pPr lvl="4" algn="r">
              <a:lnSpc>
                <a:spcPct val="100000"/>
              </a:lnSpc>
              <a:spcBef>
                <a:spcPts val="0"/>
              </a:spcBef>
              <a:spcAft>
                <a:spcPts val="0"/>
              </a:spcAft>
              <a:buSzPts val="5200"/>
              <a:buNone/>
              <a:defRPr sz="5200"/>
            </a:lvl5pPr>
            <a:lvl6pPr lvl="5" algn="r">
              <a:lnSpc>
                <a:spcPct val="100000"/>
              </a:lnSpc>
              <a:spcBef>
                <a:spcPts val="0"/>
              </a:spcBef>
              <a:spcAft>
                <a:spcPts val="0"/>
              </a:spcAft>
              <a:buSzPts val="5200"/>
              <a:buNone/>
              <a:defRPr sz="5200"/>
            </a:lvl6pPr>
            <a:lvl7pPr lvl="6" algn="r">
              <a:lnSpc>
                <a:spcPct val="100000"/>
              </a:lnSpc>
              <a:spcBef>
                <a:spcPts val="0"/>
              </a:spcBef>
              <a:spcAft>
                <a:spcPts val="0"/>
              </a:spcAft>
              <a:buSzPts val="5200"/>
              <a:buNone/>
              <a:defRPr sz="5200"/>
            </a:lvl7pPr>
            <a:lvl8pPr lvl="7" algn="r">
              <a:lnSpc>
                <a:spcPct val="100000"/>
              </a:lnSpc>
              <a:spcBef>
                <a:spcPts val="0"/>
              </a:spcBef>
              <a:spcAft>
                <a:spcPts val="0"/>
              </a:spcAft>
              <a:buSzPts val="5200"/>
              <a:buNone/>
              <a:defRPr sz="5200"/>
            </a:lvl8pPr>
            <a:lvl9pPr lvl="8" algn="r">
              <a:lnSpc>
                <a:spcPct val="100000"/>
              </a:lnSpc>
              <a:spcBef>
                <a:spcPts val="0"/>
              </a:spcBef>
              <a:spcAft>
                <a:spcPts val="0"/>
              </a:spcAft>
              <a:buSzPts val="5200"/>
              <a:buNone/>
              <a:defRPr sz="5200"/>
            </a:lvl9pPr>
          </a:lstStyle>
          <a:p>
            <a:endParaRPr/>
          </a:p>
        </p:txBody>
      </p:sp>
    </p:spTree>
  </p:cSld>
  <p:clrMapOvr>
    <a:masterClrMapping/>
  </p:clrMapOvr>
  <p:extLst>
    <p:ext uri="{DCECCB84-F9BA-43D5-87BE-67443E8EF086}">
      <p15:sldGuideLst xmlns:p15="http://schemas.microsoft.com/office/powerpoint/2012/main">
        <p15:guide id="1" pos="144">
          <p15:clr>
            <a:srgbClr val="FA7B17"/>
          </p15:clr>
        </p15:guide>
        <p15:guide id="2" orient="horz" pos="360">
          <p15:clr>
            <a:srgbClr val="FA7B17"/>
          </p15:clr>
        </p15:guide>
        <p15:guide id="3" pos="1440">
          <p15:clr>
            <a:srgbClr val="FA7B17"/>
          </p15:clr>
        </p15:guide>
        <p15:guide id="4" orient="horz" pos="978">
          <p15:clr>
            <a:srgbClr val="FA7B17"/>
          </p15:clr>
        </p15:guide>
        <p15:guide id="5" pos="5616">
          <p15:clr>
            <a:srgbClr val="FA7B17"/>
          </p15:clr>
        </p15:guide>
        <p15:guide id="6" orient="horz" pos="2937">
          <p15:clr>
            <a:srgbClr val="FA7B17"/>
          </p15:clr>
        </p15:guide>
        <p15:guide id="7" pos="1339">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12">
  <p:cSld name="TITLE_12">
    <p:spTree>
      <p:nvGrpSpPr>
        <p:cNvPr id="1" name="Shape 43"/>
        <p:cNvGrpSpPr/>
        <p:nvPr/>
      </p:nvGrpSpPr>
      <p:grpSpPr>
        <a:xfrm>
          <a:off x="0" y="0"/>
          <a:ext cx="0" cy="0"/>
          <a:chOff x="0" y="0"/>
          <a:chExt cx="0" cy="0"/>
        </a:xfrm>
      </p:grpSpPr>
      <p:sp>
        <p:nvSpPr>
          <p:cNvPr id="44" name="Google Shape;44;p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5" name="Google Shape;45;p1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46" name="Google Shape;46;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lpha School - Main" type="title">
  <p:cSld name="TITLE">
    <p:spTree>
      <p:nvGrpSpPr>
        <p:cNvPr id="1" name="Shape 47"/>
        <p:cNvGrpSpPr/>
        <p:nvPr/>
      </p:nvGrpSpPr>
      <p:grpSpPr>
        <a:xfrm>
          <a:off x="0" y="0"/>
          <a:ext cx="0" cy="0"/>
          <a:chOff x="0" y="0"/>
          <a:chExt cx="0" cy="0"/>
        </a:xfrm>
      </p:grpSpPr>
      <p:sp>
        <p:nvSpPr>
          <p:cNvPr id="48" name="Google Shape;48;p11"/>
          <p:cNvSpPr txBox="1">
            <a:spLocks noGrp="1"/>
          </p:cNvSpPr>
          <p:nvPr>
            <p:ph type="ctrTitle"/>
          </p:nvPr>
        </p:nvSpPr>
        <p:spPr>
          <a:xfrm>
            <a:off x="5568325" y="130500"/>
            <a:ext cx="3452700" cy="3711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5200"/>
              <a:buNone/>
              <a:defRPr sz="1800" b="1">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9" name="Google Shape;49;p11"/>
          <p:cNvSpPr txBox="1">
            <a:spLocks noGrp="1"/>
          </p:cNvSpPr>
          <p:nvPr>
            <p:ph type="subTitle" idx="1"/>
          </p:nvPr>
        </p:nvSpPr>
        <p:spPr>
          <a:xfrm>
            <a:off x="2286000" y="571500"/>
            <a:ext cx="6858000" cy="98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56C1DF"/>
              </a:buClr>
              <a:buSzPts val="3600"/>
              <a:buNone/>
              <a:defRPr sz="3600">
                <a:solidFill>
                  <a:srgbClr val="56C1DF"/>
                </a:solidFill>
              </a:defRPr>
            </a:lvl1pPr>
            <a:lvl2pPr lvl="1" algn="l">
              <a:lnSpc>
                <a:spcPct val="100000"/>
              </a:lnSpc>
              <a:spcBef>
                <a:spcPts val="0"/>
              </a:spcBef>
              <a:spcAft>
                <a:spcPts val="0"/>
              </a:spcAft>
              <a:buClr>
                <a:srgbClr val="56C1DF"/>
              </a:buClr>
              <a:buSzPts val="3600"/>
              <a:buNone/>
              <a:defRPr sz="3600">
                <a:solidFill>
                  <a:srgbClr val="56C1DF"/>
                </a:solidFill>
              </a:defRPr>
            </a:lvl2pPr>
            <a:lvl3pPr lvl="2" algn="l">
              <a:lnSpc>
                <a:spcPct val="100000"/>
              </a:lnSpc>
              <a:spcBef>
                <a:spcPts val="0"/>
              </a:spcBef>
              <a:spcAft>
                <a:spcPts val="0"/>
              </a:spcAft>
              <a:buClr>
                <a:srgbClr val="56C1DF"/>
              </a:buClr>
              <a:buSzPts val="3600"/>
              <a:buNone/>
              <a:defRPr sz="3600">
                <a:solidFill>
                  <a:srgbClr val="56C1DF"/>
                </a:solidFill>
              </a:defRPr>
            </a:lvl3pPr>
            <a:lvl4pPr lvl="3" algn="l">
              <a:lnSpc>
                <a:spcPct val="100000"/>
              </a:lnSpc>
              <a:spcBef>
                <a:spcPts val="0"/>
              </a:spcBef>
              <a:spcAft>
                <a:spcPts val="0"/>
              </a:spcAft>
              <a:buClr>
                <a:srgbClr val="56C1DF"/>
              </a:buClr>
              <a:buSzPts val="3600"/>
              <a:buNone/>
              <a:defRPr sz="3600">
                <a:solidFill>
                  <a:srgbClr val="56C1DF"/>
                </a:solidFill>
              </a:defRPr>
            </a:lvl4pPr>
            <a:lvl5pPr lvl="4" algn="l">
              <a:lnSpc>
                <a:spcPct val="100000"/>
              </a:lnSpc>
              <a:spcBef>
                <a:spcPts val="0"/>
              </a:spcBef>
              <a:spcAft>
                <a:spcPts val="0"/>
              </a:spcAft>
              <a:buClr>
                <a:srgbClr val="56C1DF"/>
              </a:buClr>
              <a:buSzPts val="3600"/>
              <a:buNone/>
              <a:defRPr sz="3600">
                <a:solidFill>
                  <a:srgbClr val="56C1DF"/>
                </a:solidFill>
              </a:defRPr>
            </a:lvl5pPr>
            <a:lvl6pPr lvl="5" algn="l">
              <a:lnSpc>
                <a:spcPct val="100000"/>
              </a:lnSpc>
              <a:spcBef>
                <a:spcPts val="0"/>
              </a:spcBef>
              <a:spcAft>
                <a:spcPts val="0"/>
              </a:spcAft>
              <a:buClr>
                <a:srgbClr val="56C1DF"/>
              </a:buClr>
              <a:buSzPts val="3600"/>
              <a:buNone/>
              <a:defRPr sz="3600">
                <a:solidFill>
                  <a:srgbClr val="56C1DF"/>
                </a:solidFill>
              </a:defRPr>
            </a:lvl6pPr>
            <a:lvl7pPr lvl="6" algn="l">
              <a:lnSpc>
                <a:spcPct val="100000"/>
              </a:lnSpc>
              <a:spcBef>
                <a:spcPts val="0"/>
              </a:spcBef>
              <a:spcAft>
                <a:spcPts val="0"/>
              </a:spcAft>
              <a:buClr>
                <a:srgbClr val="56C1DF"/>
              </a:buClr>
              <a:buSzPts val="3600"/>
              <a:buNone/>
              <a:defRPr sz="3600">
                <a:solidFill>
                  <a:srgbClr val="56C1DF"/>
                </a:solidFill>
              </a:defRPr>
            </a:lvl7pPr>
            <a:lvl8pPr lvl="7" algn="l">
              <a:lnSpc>
                <a:spcPct val="100000"/>
              </a:lnSpc>
              <a:spcBef>
                <a:spcPts val="0"/>
              </a:spcBef>
              <a:spcAft>
                <a:spcPts val="0"/>
              </a:spcAft>
              <a:buClr>
                <a:srgbClr val="56C1DF"/>
              </a:buClr>
              <a:buSzPts val="3600"/>
              <a:buNone/>
              <a:defRPr sz="3600">
                <a:solidFill>
                  <a:srgbClr val="56C1DF"/>
                </a:solidFill>
              </a:defRPr>
            </a:lvl8pPr>
            <a:lvl9pPr lvl="8" algn="l">
              <a:lnSpc>
                <a:spcPct val="100000"/>
              </a:lnSpc>
              <a:spcBef>
                <a:spcPts val="0"/>
              </a:spcBef>
              <a:spcAft>
                <a:spcPts val="0"/>
              </a:spcAft>
              <a:buClr>
                <a:srgbClr val="56C1DF"/>
              </a:buClr>
              <a:buSzPts val="3600"/>
              <a:buNone/>
              <a:defRPr sz="3600">
                <a:solidFill>
                  <a:srgbClr val="56C1DF"/>
                </a:solidFill>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11"/>
          <p:cNvSpPr txBox="1">
            <a:spLocks noGrp="1"/>
          </p:cNvSpPr>
          <p:nvPr>
            <p:ph type="ctrTitle" idx="2"/>
          </p:nvPr>
        </p:nvSpPr>
        <p:spPr>
          <a:xfrm>
            <a:off x="5313710" y="4663217"/>
            <a:ext cx="3347100" cy="3711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686C6F"/>
              </a:buClr>
              <a:buSzPts val="4400"/>
              <a:buNone/>
              <a:defRPr sz="1000">
                <a:solidFill>
                  <a:srgbClr val="686C6F"/>
                </a:solidFill>
              </a:defRPr>
            </a:lvl1pPr>
            <a:lvl2pPr lvl="1" algn="r">
              <a:lnSpc>
                <a:spcPct val="100000"/>
              </a:lnSpc>
              <a:spcBef>
                <a:spcPts val="0"/>
              </a:spcBef>
              <a:spcAft>
                <a:spcPts val="0"/>
              </a:spcAft>
              <a:buSzPts val="5200"/>
              <a:buNone/>
              <a:defRPr sz="5200"/>
            </a:lvl2pPr>
            <a:lvl3pPr lvl="2" algn="r">
              <a:lnSpc>
                <a:spcPct val="100000"/>
              </a:lnSpc>
              <a:spcBef>
                <a:spcPts val="0"/>
              </a:spcBef>
              <a:spcAft>
                <a:spcPts val="0"/>
              </a:spcAft>
              <a:buSzPts val="5200"/>
              <a:buNone/>
              <a:defRPr sz="5200"/>
            </a:lvl3pPr>
            <a:lvl4pPr lvl="3" algn="r">
              <a:lnSpc>
                <a:spcPct val="100000"/>
              </a:lnSpc>
              <a:spcBef>
                <a:spcPts val="0"/>
              </a:spcBef>
              <a:spcAft>
                <a:spcPts val="0"/>
              </a:spcAft>
              <a:buSzPts val="5200"/>
              <a:buNone/>
              <a:defRPr sz="5200"/>
            </a:lvl4pPr>
            <a:lvl5pPr lvl="4" algn="r">
              <a:lnSpc>
                <a:spcPct val="100000"/>
              </a:lnSpc>
              <a:spcBef>
                <a:spcPts val="0"/>
              </a:spcBef>
              <a:spcAft>
                <a:spcPts val="0"/>
              </a:spcAft>
              <a:buSzPts val="5200"/>
              <a:buNone/>
              <a:defRPr sz="5200"/>
            </a:lvl5pPr>
            <a:lvl6pPr lvl="5" algn="r">
              <a:lnSpc>
                <a:spcPct val="100000"/>
              </a:lnSpc>
              <a:spcBef>
                <a:spcPts val="0"/>
              </a:spcBef>
              <a:spcAft>
                <a:spcPts val="0"/>
              </a:spcAft>
              <a:buSzPts val="5200"/>
              <a:buNone/>
              <a:defRPr sz="5200"/>
            </a:lvl6pPr>
            <a:lvl7pPr lvl="6" algn="r">
              <a:lnSpc>
                <a:spcPct val="100000"/>
              </a:lnSpc>
              <a:spcBef>
                <a:spcPts val="0"/>
              </a:spcBef>
              <a:spcAft>
                <a:spcPts val="0"/>
              </a:spcAft>
              <a:buSzPts val="5200"/>
              <a:buNone/>
              <a:defRPr sz="5200"/>
            </a:lvl7pPr>
            <a:lvl8pPr lvl="7" algn="r">
              <a:lnSpc>
                <a:spcPct val="100000"/>
              </a:lnSpc>
              <a:spcBef>
                <a:spcPts val="0"/>
              </a:spcBef>
              <a:spcAft>
                <a:spcPts val="0"/>
              </a:spcAft>
              <a:buSzPts val="5200"/>
              <a:buNone/>
              <a:defRPr sz="5200"/>
            </a:lvl8pPr>
            <a:lvl9pPr lvl="8" algn="r">
              <a:lnSpc>
                <a:spcPct val="100000"/>
              </a:lnSpc>
              <a:spcBef>
                <a:spcPts val="0"/>
              </a:spcBef>
              <a:spcAft>
                <a:spcPts val="0"/>
              </a:spcAft>
              <a:buSzPts val="5200"/>
              <a:buNone/>
              <a:defRPr sz="5200"/>
            </a:lvl9pPr>
          </a:lstStyle>
          <a:p>
            <a:endParaRPr/>
          </a:p>
        </p:txBody>
      </p:sp>
      <p:sp>
        <p:nvSpPr>
          <p:cNvPr id="52" name="Google Shape;52;p11"/>
          <p:cNvSpPr txBox="1">
            <a:spLocks noGrp="1"/>
          </p:cNvSpPr>
          <p:nvPr>
            <p:ph type="ctrTitle" idx="3"/>
          </p:nvPr>
        </p:nvSpPr>
        <p:spPr>
          <a:xfrm>
            <a:off x="2180825" y="4663217"/>
            <a:ext cx="3620100" cy="371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097A7"/>
              </a:buClr>
              <a:buSzPts val="4400"/>
              <a:buNone/>
              <a:defRPr sz="1000" i="1">
                <a:solidFill>
                  <a:srgbClr val="0097A7"/>
                </a:solidFill>
              </a:defRPr>
            </a:lvl1pPr>
            <a:lvl2pPr lvl="1" algn="r">
              <a:lnSpc>
                <a:spcPct val="100000"/>
              </a:lnSpc>
              <a:spcBef>
                <a:spcPts val="0"/>
              </a:spcBef>
              <a:spcAft>
                <a:spcPts val="0"/>
              </a:spcAft>
              <a:buSzPts val="5200"/>
              <a:buNone/>
              <a:defRPr sz="5200"/>
            </a:lvl2pPr>
            <a:lvl3pPr lvl="2" algn="r">
              <a:lnSpc>
                <a:spcPct val="100000"/>
              </a:lnSpc>
              <a:spcBef>
                <a:spcPts val="0"/>
              </a:spcBef>
              <a:spcAft>
                <a:spcPts val="0"/>
              </a:spcAft>
              <a:buSzPts val="5200"/>
              <a:buNone/>
              <a:defRPr sz="5200"/>
            </a:lvl3pPr>
            <a:lvl4pPr lvl="3" algn="r">
              <a:lnSpc>
                <a:spcPct val="100000"/>
              </a:lnSpc>
              <a:spcBef>
                <a:spcPts val="0"/>
              </a:spcBef>
              <a:spcAft>
                <a:spcPts val="0"/>
              </a:spcAft>
              <a:buSzPts val="5200"/>
              <a:buNone/>
              <a:defRPr sz="5200"/>
            </a:lvl4pPr>
            <a:lvl5pPr lvl="4" algn="r">
              <a:lnSpc>
                <a:spcPct val="100000"/>
              </a:lnSpc>
              <a:spcBef>
                <a:spcPts val="0"/>
              </a:spcBef>
              <a:spcAft>
                <a:spcPts val="0"/>
              </a:spcAft>
              <a:buSzPts val="5200"/>
              <a:buNone/>
              <a:defRPr sz="5200"/>
            </a:lvl5pPr>
            <a:lvl6pPr lvl="5" algn="r">
              <a:lnSpc>
                <a:spcPct val="100000"/>
              </a:lnSpc>
              <a:spcBef>
                <a:spcPts val="0"/>
              </a:spcBef>
              <a:spcAft>
                <a:spcPts val="0"/>
              </a:spcAft>
              <a:buSzPts val="5200"/>
              <a:buNone/>
              <a:defRPr sz="5200"/>
            </a:lvl6pPr>
            <a:lvl7pPr lvl="6" algn="r">
              <a:lnSpc>
                <a:spcPct val="100000"/>
              </a:lnSpc>
              <a:spcBef>
                <a:spcPts val="0"/>
              </a:spcBef>
              <a:spcAft>
                <a:spcPts val="0"/>
              </a:spcAft>
              <a:buSzPts val="5200"/>
              <a:buNone/>
              <a:defRPr sz="5200"/>
            </a:lvl7pPr>
            <a:lvl8pPr lvl="7" algn="r">
              <a:lnSpc>
                <a:spcPct val="100000"/>
              </a:lnSpc>
              <a:spcBef>
                <a:spcPts val="0"/>
              </a:spcBef>
              <a:spcAft>
                <a:spcPts val="0"/>
              </a:spcAft>
              <a:buSzPts val="5200"/>
              <a:buNone/>
              <a:defRPr sz="5200"/>
            </a:lvl8pPr>
            <a:lvl9pPr lvl="8" algn="r">
              <a:lnSpc>
                <a:spcPct val="100000"/>
              </a:lnSpc>
              <a:spcBef>
                <a:spcPts val="0"/>
              </a:spcBef>
              <a:spcAft>
                <a:spcPts val="0"/>
              </a:spcAft>
              <a:buSzPts val="5200"/>
              <a:buNone/>
              <a:defRPr sz="5200"/>
            </a:lvl9pPr>
          </a:lstStyle>
          <a:p>
            <a:endParaRPr/>
          </a:p>
        </p:txBody>
      </p:sp>
    </p:spTree>
  </p:cSld>
  <p:clrMapOvr>
    <a:masterClrMapping/>
  </p:clrMapOvr>
  <p:extLst>
    <p:ext uri="{DCECCB84-F9BA-43D5-87BE-67443E8EF086}">
      <p15:sldGuideLst xmlns:p15="http://schemas.microsoft.com/office/powerpoint/2012/main">
        <p15:guide id="1" pos="144">
          <p15:clr>
            <a:srgbClr val="FA7B17"/>
          </p15:clr>
        </p15:guide>
        <p15:guide id="2" orient="horz" pos="360">
          <p15:clr>
            <a:srgbClr val="FA7B17"/>
          </p15:clr>
        </p15:guide>
        <p15:guide id="3" pos="1440">
          <p15:clr>
            <a:srgbClr val="FA7B17"/>
          </p15:clr>
        </p15:guide>
        <p15:guide id="4" orient="horz" pos="978">
          <p15:clr>
            <a:srgbClr val="FA7B17"/>
          </p15:clr>
        </p15:guide>
        <p15:guide id="5" pos="5616">
          <p15:clr>
            <a:srgbClr val="FA7B17"/>
          </p15:clr>
        </p15:guide>
        <p15:guide id="6" orient="horz" pos="2937">
          <p15:clr>
            <a:srgbClr val="FA7B17"/>
          </p15:clr>
        </p15:guide>
        <p15:guide id="7" pos="1339">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6" name="Google Shape;56;p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7" name="Google Shape;5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0" name="Google Shape;60;p1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1" name="Google Shape;6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 name="Google Shape;6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sp>
        <p:nvSpPr>
          <p:cNvPr id="66" name="Google Shape;66;p1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1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9" name="Google Shape;69;p1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0" name="Google Shape;7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10800000">
            <a:off x="9600" y="0"/>
            <a:ext cx="9159300" cy="549000"/>
          </a:xfrm>
          <a:prstGeom prst="rtTriangle">
            <a:avLst/>
          </a:prstGeom>
          <a:solidFill>
            <a:srgbClr val="56C1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 name="Google Shape;10;p1"/>
          <p:cNvCxnSpPr/>
          <p:nvPr/>
        </p:nvCxnSpPr>
        <p:spPr>
          <a:xfrm rot="10800000">
            <a:off x="2284625" y="4653553"/>
            <a:ext cx="6655800" cy="0"/>
          </a:xfrm>
          <a:prstGeom prst="straightConnector1">
            <a:avLst/>
          </a:prstGeom>
          <a:noFill/>
          <a:ln w="9525" cap="flat" cmpd="sng">
            <a:solidFill>
              <a:srgbClr val="56C1DF"/>
            </a:solidFill>
            <a:prstDash val="solid"/>
            <a:round/>
            <a:headEnd type="none" w="sm" len="sm"/>
            <a:tailEnd type="none" w="sm" len="sm"/>
          </a:ln>
        </p:spPr>
      </p:cxnSp>
      <p:pic>
        <p:nvPicPr>
          <p:cNvPr id="11" name="Google Shape;11;p1"/>
          <p:cNvPicPr preferRelativeResize="0"/>
          <p:nvPr/>
        </p:nvPicPr>
        <p:blipFill rotWithShape="1">
          <a:blip r:embed="rId28">
            <a:alphaModFix/>
          </a:blip>
          <a:srcRect/>
          <a:stretch/>
        </p:blipFill>
        <p:spPr>
          <a:xfrm>
            <a:off x="140200" y="4568875"/>
            <a:ext cx="1876224" cy="4559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www.youtube.com/watch?v=q64qTBfK0iE" TargetMode="External"/><Relationship Id="rId4" Type="http://schemas.openxmlformats.org/officeDocument/2006/relationships/hyperlink" Target="https://quizle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nearpod.com/" TargetMode="External"/><Relationship Id="rId5" Type="http://schemas.openxmlformats.org/officeDocument/2006/relationships/image" Target="../media/image33.jpg"/><Relationship Id="rId4" Type="http://schemas.openxmlformats.org/officeDocument/2006/relationships/hyperlink" Target="http://www.youtube.com/watch?v=cYVHSAqEeM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nearpod.com/libra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youtu.be/zHVcwapbs-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hyperlink" Target="http://www.youtube.com/watch?v=zHVcwapbs-k" TargetMode="External"/><Relationship Id="rId4" Type="http://schemas.openxmlformats.org/officeDocument/2006/relationships/hyperlink" Target="https://www.mindmeister.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youtu.be/3DqEoM5fKJ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www.youtube.com/watch?v=3DqEoM5fKJg" TargetMode="External"/><Relationship Id="rId4" Type="http://schemas.openxmlformats.org/officeDocument/2006/relationships/hyperlink" Target="https://www.mindmeister.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blogger.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vo1a86L_yk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blendspace.com/" TargetMode="External"/><Relationship Id="rId5" Type="http://schemas.openxmlformats.org/officeDocument/2006/relationships/image" Target="../media/image14.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blendspace.com/lesson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quizizz.com/" TargetMode="External"/><Relationship Id="rId3" Type="http://schemas.openxmlformats.org/officeDocument/2006/relationships/image" Target="../media/image28.png"/><Relationship Id="rId7" Type="http://schemas.openxmlformats.org/officeDocument/2006/relationships/hyperlink" Target="https://kahoot.com/" TargetMode="External"/><Relationship Id="rId12" Type="http://schemas.openxmlformats.org/officeDocument/2006/relationships/hyperlink" Target="https://get.plickers.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hyperlink" Target="https://quizlet.com/" TargetMode="External"/><Relationship Id="rId4" Type="http://schemas.openxmlformats.org/officeDocument/2006/relationships/image" Target="../media/image38.jpg"/><Relationship Id="rId9" Type="http://schemas.openxmlformats.org/officeDocument/2006/relationships/hyperlink" Target="https://www.socrative.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get.plickers.com/"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hyperlink" Target="https://quizizz.com/" TargetMode="External"/><Relationship Id="rId17" Type="http://schemas.openxmlformats.org/officeDocument/2006/relationships/image" Target="../media/image13.png"/><Relationship Id="rId25" Type="http://schemas.openxmlformats.org/officeDocument/2006/relationships/hyperlink" Target="https://prezi.com/" TargetMode="External"/><Relationship Id="rId2" Type="http://schemas.openxmlformats.org/officeDocument/2006/relationships/image" Target="../media/image3.png"/><Relationship Id="rId16" Type="http://schemas.openxmlformats.org/officeDocument/2006/relationships/hyperlink" Target="https://nearpod.com/" TargetMode="External"/><Relationship Id="rId20" Type="http://schemas.openxmlformats.org/officeDocument/2006/relationships/hyperlink" Target="https://edpuzzle.com/" TargetMode="Externa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www.blogger.com/" TargetMode="External"/><Relationship Id="rId24"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hyperlink" Target="https://www.thinglink.com/" TargetMode="External"/><Relationship Id="rId23" Type="http://schemas.openxmlformats.org/officeDocument/2006/relationships/hyperlink" Target="https://bookcreator.com/" TargetMode="External"/><Relationship Id="rId28" Type="http://schemas.openxmlformats.org/officeDocument/2006/relationships/hyperlink" Target="https://genial.ly/" TargetMode="External"/><Relationship Id="rId10" Type="http://schemas.openxmlformats.org/officeDocument/2006/relationships/hyperlink" Target="https://get.plickers.com/" TargetMode="External"/><Relationship Id="rId19" Type="http://schemas.openxmlformats.org/officeDocument/2006/relationships/hyperlink" Target="https://www.blendspace.com/"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hyperlink" Target="https://spark.adobe.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dMAX2EQnUXE" TargetMode="External"/><Relationship Id="rId7" Type="http://schemas.openxmlformats.org/officeDocument/2006/relationships/hyperlink" Target="https://youtu.be/dMAX2EQnUX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get.plickers.com/" TargetMode="External"/><Relationship Id="rId5" Type="http://schemas.openxmlformats.org/officeDocument/2006/relationships/image" Target="../media/image9.pn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playdough-activities.com/images/playdough-gallery/simple-playdough-creations.jpg" TargetMode="External"/><Relationship Id="rId5" Type="http://schemas.openxmlformats.org/officeDocument/2006/relationships/image" Target="../media/image44.png"/><Relationship Id="rId4" Type="http://schemas.openxmlformats.org/officeDocument/2006/relationships/hyperlink" Target="https://is3-ssl.mzstatic.com/image/thumb/Purple114/v4/a0/fe/4b/a0fe4b5e-6209-6971-08ba-54b592bd77ff/Stop_Motion_Studio_AppIcon-1x_U007emarketing-0-7-85-220.jpeg/1200x630wa.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crunchbase.com/organization/check123" TargetMode="External"/><Relationship Id="rId4" Type="http://schemas.openxmlformats.org/officeDocument/2006/relationships/hyperlink" Target="http://www.check123.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edpuzzle.com/" TargetMode="External"/><Relationship Id="rId5" Type="http://schemas.openxmlformats.org/officeDocument/2006/relationships/image" Target="../media/image45.jpg"/><Relationship Id="rId4" Type="http://schemas.openxmlformats.org/officeDocument/2006/relationships/hyperlink" Target="http://www.youtube.com/watch?v=-L62wAxCzE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rhillmusings.com/2017/10/22/edpuzzle-more-features-and-possibilities/#:~:text=In%20a%20nutshell%2C%20EDpuzzle%20allows,track%2C%20audio%20notes%20and%20quizz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edpuzzle.com/" TargetMode="Externa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0.png"/><Relationship Id="rId18" Type="http://schemas.openxmlformats.org/officeDocument/2006/relationships/hyperlink" Target="https://bookcreator.com/" TargetMode="Externa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hyperlink" Target="https://www.voki.com/" TargetMode="External"/><Relationship Id="rId17" Type="http://schemas.openxmlformats.org/officeDocument/2006/relationships/hyperlink" Target="https://storybird.com/" TargetMode="External"/><Relationship Id="rId2" Type="http://schemas.openxmlformats.org/officeDocument/2006/relationships/notesSlide" Target="../notesSlides/notesSlide23.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eslbrains.com" TargetMode="External"/><Relationship Id="rId11" Type="http://schemas.openxmlformats.org/officeDocument/2006/relationships/image" Target="../media/image49.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hyperlink" Target="https://breakingnewsenglish.com/" TargetMode="External"/><Relationship Id="rId19" Type="http://schemas.openxmlformats.org/officeDocument/2006/relationships/image" Target="../media/image15.png"/><Relationship Id="rId4" Type="http://schemas.openxmlformats.org/officeDocument/2006/relationships/hyperlink" Target="https://www.elllo.org/" TargetMode="External"/><Relationship Id="rId9" Type="http://schemas.openxmlformats.org/officeDocument/2006/relationships/hyperlink" Target="https://newsinlevels.com" TargetMode="External"/><Relationship Id="rId14" Type="http://schemas.openxmlformats.org/officeDocument/2006/relationships/hyperlink" Target="https://voicespice.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bookcreator.com/" TargetMode="External"/><Relationship Id="rId5" Type="http://schemas.openxmlformats.org/officeDocument/2006/relationships/image" Target="../media/image16.png"/><Relationship Id="rId4" Type="http://schemas.openxmlformats.org/officeDocument/2006/relationships/hyperlink" Target="https://storybird.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voicespice.com/" TargetMode="External"/><Relationship Id="rId5" Type="http://schemas.openxmlformats.org/officeDocument/2006/relationships/image" Target="../media/image50.png"/><Relationship Id="rId4" Type="http://schemas.openxmlformats.org/officeDocument/2006/relationships/hyperlink" Target="https://www.voki.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breakingnewsenglish.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newsinlevels.com" TargetMode="External"/><Relationship Id="rId5" Type="http://schemas.openxmlformats.org/officeDocument/2006/relationships/image" Target="../media/image17.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hyperlink" Target="https://prezi.com/" TargetMode="External"/><Relationship Id="rId3" Type="http://schemas.openxmlformats.org/officeDocument/2006/relationships/image" Target="../media/image53.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mindmeister.com/" TargetMode="External"/><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hyperlink" Target="https://miro.com" TargetMode="External"/><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prezi.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M0k3giXi8e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prezi.com/" TargetMode="External"/><Relationship Id="rId5" Type="http://schemas.openxmlformats.org/officeDocument/2006/relationships/image" Target="../media/image5.pn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miro.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miro.co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s://kahoot.com" TargetMode="External"/><Relationship Id="rId18" Type="http://schemas.openxmlformats.org/officeDocument/2006/relationships/image" Target="../media/image63.jpg"/><Relationship Id="rId26" Type="http://schemas.openxmlformats.org/officeDocument/2006/relationships/hyperlink" Target="https://edu.google.com/products/classroom/" TargetMode="External"/><Relationship Id="rId3" Type="http://schemas.openxmlformats.org/officeDocument/2006/relationships/image" Target="../media/image8.png"/><Relationship Id="rId21" Type="http://schemas.openxmlformats.org/officeDocument/2006/relationships/image" Target="../media/image66.jpg"/><Relationship Id="rId7" Type="http://schemas.openxmlformats.org/officeDocument/2006/relationships/image" Target="../media/image10.png"/><Relationship Id="rId12" Type="http://schemas.openxmlformats.org/officeDocument/2006/relationships/hyperlink" Target="https://www.socrative.com/" TargetMode="External"/><Relationship Id="rId17" Type="http://schemas.openxmlformats.org/officeDocument/2006/relationships/hyperlink" Target="https://www.weebly.com/" TargetMode="External"/><Relationship Id="rId25" Type="http://schemas.openxmlformats.org/officeDocument/2006/relationships/hyperlink" Target="https://teams.microsoft.com/" TargetMode="External"/><Relationship Id="rId2" Type="http://schemas.openxmlformats.org/officeDocument/2006/relationships/notesSlide" Target="../notesSlides/notesSlide32.xml"/><Relationship Id="rId16" Type="http://schemas.openxmlformats.org/officeDocument/2006/relationships/hyperlink" Target="https://www.blogger.com/" TargetMode="External"/><Relationship Id="rId20" Type="http://schemas.openxmlformats.org/officeDocument/2006/relationships/image" Target="../media/image65.jpg"/><Relationship Id="rId29" Type="http://schemas.openxmlformats.org/officeDocument/2006/relationships/hyperlink" Target="https://www.skype.com/" TargetMode="Externa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hyperlink" Target="https://quizizz.com/" TargetMode="External"/><Relationship Id="rId24" Type="http://schemas.openxmlformats.org/officeDocument/2006/relationships/hyperlink" Target="https://zoom.us/" TargetMode="External"/><Relationship Id="rId5" Type="http://schemas.openxmlformats.org/officeDocument/2006/relationships/image" Target="../media/image9.png"/><Relationship Id="rId15" Type="http://schemas.openxmlformats.org/officeDocument/2006/relationships/hyperlink" Target="https://quizlet.com/latest" TargetMode="External"/><Relationship Id="rId23" Type="http://schemas.openxmlformats.org/officeDocument/2006/relationships/image" Target="../media/image68.png"/><Relationship Id="rId28" Type="http://schemas.openxmlformats.org/officeDocument/2006/relationships/hyperlink" Target="https://www.classdojo.com/" TargetMode="External"/><Relationship Id="rId10" Type="http://schemas.openxmlformats.org/officeDocument/2006/relationships/image" Target="../media/image62.png"/><Relationship Id="rId19" Type="http://schemas.openxmlformats.org/officeDocument/2006/relationships/image" Target="../media/image64.jpg"/><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hyperlink" Target="https://get.plickers.com/" TargetMode="External"/><Relationship Id="rId22" Type="http://schemas.openxmlformats.org/officeDocument/2006/relationships/image" Target="../media/image67.png"/><Relationship Id="rId27" Type="http://schemas.openxmlformats.org/officeDocument/2006/relationships/hyperlink" Target="https://webroom.net/" TargetMode="External"/><Relationship Id="rId30" Type="http://schemas.openxmlformats.org/officeDocument/2006/relationships/hyperlink" Target="https://workspace.google.com/"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blendspace.com/lessons" TargetMode="External"/><Relationship Id="rId13"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14.png"/><Relationship Id="rId12" Type="http://schemas.openxmlformats.org/officeDocument/2006/relationships/hyperlink" Target="https://www.twinkl.com" TargetMode="External"/><Relationship Id="rId2" Type="http://schemas.openxmlformats.org/officeDocument/2006/relationships/notesSlide" Target="../notesSlides/notesSlide33.xml"/><Relationship Id="rId16" Type="http://schemas.openxmlformats.org/officeDocument/2006/relationships/hyperlink" Target="https://www.kiddle.co/images.php" TargetMode="External"/><Relationship Id="rId1" Type="http://schemas.openxmlformats.org/officeDocument/2006/relationships/slideLayout" Target="../slideLayouts/slideLayout2.xml"/><Relationship Id="rId6" Type="http://schemas.openxmlformats.org/officeDocument/2006/relationships/hyperlink" Target="https://www.thinglink.com/" TargetMode="External"/><Relationship Id="rId11" Type="http://schemas.openxmlformats.org/officeDocument/2006/relationships/image" Target="../media/image71.png"/><Relationship Id="rId5" Type="http://schemas.openxmlformats.org/officeDocument/2006/relationships/image" Target="../media/image19.png"/><Relationship Id="rId15" Type="http://schemas.openxmlformats.org/officeDocument/2006/relationships/image" Target="../media/image73.png"/><Relationship Id="rId10" Type="http://schemas.openxmlformats.org/officeDocument/2006/relationships/hyperlink" Target="https://classkick.com/" TargetMode="External"/><Relationship Id="rId4" Type="http://schemas.openxmlformats.org/officeDocument/2006/relationships/hyperlink" Target="https://nearpod.com/library/" TargetMode="External"/><Relationship Id="rId9" Type="http://schemas.openxmlformats.org/officeDocument/2006/relationships/image" Target="../media/image70.png"/><Relationship Id="rId14" Type="http://schemas.openxmlformats.org/officeDocument/2006/relationships/hyperlink" Target="https://www.fxguruapp.com/"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edu.google.com/products/jamboard" TargetMode="External"/><Relationship Id="rId13" Type="http://schemas.openxmlformats.org/officeDocument/2006/relationships/image" Target="../media/image74.png"/><Relationship Id="rId18" Type="http://schemas.openxmlformats.org/officeDocument/2006/relationships/hyperlink" Target="https://www.nationalgeographic.com" TargetMode="External"/><Relationship Id="rId3" Type="http://schemas.openxmlformats.org/officeDocument/2006/relationships/image" Target="../media/image53.png"/><Relationship Id="rId21" Type="http://schemas.openxmlformats.org/officeDocument/2006/relationships/hyperlink" Target="https://www.apple.com/imovie" TargetMode="External"/><Relationship Id="rId7" Type="http://schemas.openxmlformats.org/officeDocument/2006/relationships/image" Target="../media/image13.png"/><Relationship Id="rId12" Type="http://schemas.openxmlformats.org/officeDocument/2006/relationships/hyperlink" Target="https://edpuzzle.com/" TargetMode="External"/><Relationship Id="rId17" Type="http://schemas.openxmlformats.org/officeDocument/2006/relationships/image" Target="../media/image76.png"/><Relationship Id="rId2" Type="http://schemas.openxmlformats.org/officeDocument/2006/relationships/notesSlide" Target="../notesSlides/notesSlide34.xml"/><Relationship Id="rId16" Type="http://schemas.openxmlformats.org/officeDocument/2006/relationships/hyperlink" Target="https://ed.ted.com" TargetMode="External"/><Relationship Id="rId20" Type="http://schemas.openxmlformats.org/officeDocument/2006/relationships/hyperlink" Target="http://www.check123.com" TargetMode="External"/><Relationship Id="rId1" Type="http://schemas.openxmlformats.org/officeDocument/2006/relationships/slideLayout" Target="../slideLayouts/slideLayout2.xml"/><Relationship Id="rId6" Type="http://schemas.openxmlformats.org/officeDocument/2006/relationships/hyperlink" Target="https://www.mindmeister.com" TargetMode="External"/><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75.png"/><Relationship Id="rId23" Type="http://schemas.openxmlformats.org/officeDocument/2006/relationships/image" Target="../media/image78.png"/><Relationship Id="rId10" Type="http://schemas.openxmlformats.org/officeDocument/2006/relationships/hyperlink" Target="https://prezi.com/" TargetMode="External"/><Relationship Id="rId19" Type="http://schemas.openxmlformats.org/officeDocument/2006/relationships/image" Target="../media/image7.png"/><Relationship Id="rId4" Type="http://schemas.openxmlformats.org/officeDocument/2006/relationships/hyperlink" Target="https://miro.com" TargetMode="External"/><Relationship Id="rId9" Type="http://schemas.openxmlformats.org/officeDocument/2006/relationships/image" Target="../media/image5.png"/><Relationship Id="rId14" Type="http://schemas.openxmlformats.org/officeDocument/2006/relationships/hyperlink" Target="https://flipgrid.com" TargetMode="External"/><Relationship Id="rId22"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0.png"/><Relationship Id="rId18" Type="http://schemas.openxmlformats.org/officeDocument/2006/relationships/hyperlink" Target="https://bookcreator.com/" TargetMode="Externa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hyperlink" Target="https://www.voki.com/" TargetMode="External"/><Relationship Id="rId17" Type="http://schemas.openxmlformats.org/officeDocument/2006/relationships/hyperlink" Target="https://storybird.com/" TargetMode="External"/><Relationship Id="rId2" Type="http://schemas.openxmlformats.org/officeDocument/2006/relationships/notesSlide" Target="../notesSlides/notesSlide35.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eslbrains.com" TargetMode="External"/><Relationship Id="rId11" Type="http://schemas.openxmlformats.org/officeDocument/2006/relationships/image" Target="../media/image49.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hyperlink" Target="https://breakingnewsenglish.com/" TargetMode="External"/><Relationship Id="rId4" Type="http://schemas.openxmlformats.org/officeDocument/2006/relationships/hyperlink" Target="https://www.elllo.org/" TargetMode="External"/><Relationship Id="rId9" Type="http://schemas.openxmlformats.org/officeDocument/2006/relationships/hyperlink" Target="https://newsinlevels.com" TargetMode="External"/><Relationship Id="rId14" Type="http://schemas.openxmlformats.org/officeDocument/2006/relationships/hyperlink" Target="https://voicespice.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ch1Bkotise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info.flipgrid.com/" TargetMode="External"/><Relationship Id="rId5" Type="http://schemas.openxmlformats.org/officeDocument/2006/relationships/image" Target="../media/image74.png"/><Relationship Id="rId4" Type="http://schemas.openxmlformats.org/officeDocument/2006/relationships/image" Target="../media/image79.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http://www.youtube.com/watch?v=D5F226Ck8xg" TargetMode="External"/><Relationship Id="rId4" Type="http://schemas.openxmlformats.org/officeDocument/2006/relationships/hyperlink" Target="https://www.thinglink.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info.flipgrid.com/" TargetMode="Externa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XU5L4Sr93-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d.ted.com/" TargetMode="External"/><Relationship Id="rId5" Type="http://schemas.openxmlformats.org/officeDocument/2006/relationships/image" Target="../media/image75.png"/><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2.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youtube.com/watch?v=zVsHzS70krg" TargetMode="External"/><Relationship Id="rId5" Type="http://schemas.openxmlformats.org/officeDocument/2006/relationships/hyperlink" Target="https://ed.ted.com/lessons/is-there-a-limit-to-technological-progress-clement-vidal" TargetMode="External"/><Relationship Id="rId4" Type="http://schemas.openxmlformats.org/officeDocument/2006/relationships/hyperlink" Target="https://ed.ted.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upY8uG3NFf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socrative.com/" TargetMode="External"/><Relationship Id="rId5" Type="http://schemas.openxmlformats.org/officeDocument/2006/relationships/image" Target="../media/image39.png"/><Relationship Id="rId4" Type="http://schemas.openxmlformats.org/officeDocument/2006/relationships/image" Target="../media/image83.jp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socrative.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hyperlink" Target="http://www.youtube.com/watch?v=wdWCsott5G8" TargetMode="External"/><Relationship Id="rId4" Type="http://schemas.openxmlformats.org/officeDocument/2006/relationships/hyperlink" Target="https://www.twinkl.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biointeractive.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IxJDUrDH9v4"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7.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quizizz.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hyperlink" Target="http://www.youtube.com/watch?v=gXwV5SlKLAE" TargetMode="External"/><Relationship Id="rId4" Type="http://schemas.openxmlformats.org/officeDocument/2006/relationships/hyperlink" Target="https://edu.google.com/products/jamboar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7XzfWHdDS9Q"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kahoot.com/" TargetMode="External"/><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http://www.youtube.com/watch?v=7oJk0IBynoU" TargetMode="External"/><Relationship Id="rId4" Type="http://schemas.openxmlformats.org/officeDocument/2006/relationships/hyperlink" Target="https://quizle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45"/>
          <p:cNvSpPr txBox="1">
            <a:spLocks noGrp="1"/>
          </p:cNvSpPr>
          <p:nvPr>
            <p:ph type="ctrTitle"/>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5200"/>
              <a:buNone/>
            </a:pPr>
            <a:r>
              <a:rPr lang="en" sz="1350">
                <a:solidFill>
                  <a:srgbClr val="FFFFFF"/>
                </a:solidFill>
                <a:latin typeface="Open Sans"/>
                <a:ea typeface="Open Sans"/>
                <a:cs typeface="Open Sans"/>
                <a:sym typeface="Open Sans"/>
              </a:rPr>
              <a:t>Advancing Professional Practice </a:t>
            </a:r>
            <a:endParaRPr>
              <a:solidFill>
                <a:srgbClr val="FFFFFF"/>
              </a:solidFill>
            </a:endParaRPr>
          </a:p>
        </p:txBody>
      </p:sp>
      <p:sp>
        <p:nvSpPr>
          <p:cNvPr id="254" name="Google Shape;254;p45"/>
          <p:cNvSpPr txBox="1">
            <a:spLocks noGrp="1"/>
          </p:cNvSpPr>
          <p:nvPr>
            <p:ph type="ctrTitle" idx="2"/>
          </p:nvPr>
        </p:nvSpPr>
        <p:spPr>
          <a:xfrm>
            <a:off x="2286000" y="4821250"/>
            <a:ext cx="6735000" cy="3006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100"/>
              <a:buNone/>
            </a:pPr>
            <a:endParaRPr sz="1350">
              <a:solidFill>
                <a:srgbClr val="5D6F8D"/>
              </a:solidFill>
              <a:latin typeface="Open Sans"/>
              <a:ea typeface="Open Sans"/>
              <a:cs typeface="Open Sans"/>
              <a:sym typeface="Open Sans"/>
            </a:endParaRPr>
          </a:p>
          <a:p>
            <a:pPr marL="0" lvl="0" indent="0" algn="r" rtl="0">
              <a:lnSpc>
                <a:spcPct val="100000"/>
              </a:lnSpc>
              <a:spcBef>
                <a:spcPts val="0"/>
              </a:spcBef>
              <a:spcAft>
                <a:spcPts val="0"/>
              </a:spcAft>
              <a:buSzPts val="1100"/>
              <a:buNone/>
            </a:pPr>
            <a:endParaRPr sz="1350">
              <a:solidFill>
                <a:srgbClr val="5D6F8D"/>
              </a:solidFill>
              <a:latin typeface="Open Sans"/>
              <a:ea typeface="Open Sans"/>
              <a:cs typeface="Open Sans"/>
              <a:sym typeface="Open Sans"/>
            </a:endParaRPr>
          </a:p>
          <a:p>
            <a:pPr marL="0" lvl="0" indent="0" algn="r" rtl="0">
              <a:lnSpc>
                <a:spcPct val="100000"/>
              </a:lnSpc>
              <a:spcBef>
                <a:spcPts val="0"/>
              </a:spcBef>
              <a:spcAft>
                <a:spcPts val="0"/>
              </a:spcAft>
              <a:buSzPts val="1100"/>
              <a:buNone/>
            </a:pPr>
            <a:r>
              <a:rPr lang="en" sz="1350">
                <a:solidFill>
                  <a:srgbClr val="5D6F8D"/>
                </a:solidFill>
                <a:latin typeface="Open Sans"/>
                <a:ea typeface="Open Sans"/>
                <a:cs typeface="Open Sans"/>
                <a:sym typeface="Open Sans"/>
              </a:rPr>
              <a:t>Creative use of Technology in the classroom</a:t>
            </a:r>
            <a:endParaRPr sz="1350">
              <a:solidFill>
                <a:srgbClr val="5D6F8D"/>
              </a:solidFill>
              <a:latin typeface="Open Sans"/>
              <a:ea typeface="Open Sans"/>
              <a:cs typeface="Open Sans"/>
              <a:sym typeface="Open Sans"/>
            </a:endParaRPr>
          </a:p>
        </p:txBody>
      </p:sp>
      <p:sp>
        <p:nvSpPr>
          <p:cNvPr id="255" name="Google Shape;255;p45"/>
          <p:cNvSpPr txBox="1"/>
          <p:nvPr/>
        </p:nvSpPr>
        <p:spPr>
          <a:xfrm>
            <a:off x="718850" y="860875"/>
            <a:ext cx="64695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00000"/>
                </a:solidFill>
                <a:latin typeface="Arial"/>
                <a:ea typeface="Arial"/>
                <a:cs typeface="Arial"/>
                <a:sym typeface="Arial"/>
              </a:rPr>
              <a:t>Creative use of Technology in the Classroom</a:t>
            </a:r>
            <a:endParaRPr sz="3000" b="1" i="0" u="none" strike="noStrike" cap="none">
              <a:solidFill>
                <a:srgbClr val="000000"/>
              </a:solidFill>
              <a:latin typeface="Arial"/>
              <a:ea typeface="Arial"/>
              <a:cs typeface="Arial"/>
              <a:sym typeface="Arial"/>
            </a:endParaRPr>
          </a:p>
        </p:txBody>
      </p:sp>
      <p:sp>
        <p:nvSpPr>
          <p:cNvPr id="256" name="Google Shape;256;p45"/>
          <p:cNvSpPr txBox="1"/>
          <p:nvPr/>
        </p:nvSpPr>
        <p:spPr>
          <a:xfrm>
            <a:off x="1979900" y="2335000"/>
            <a:ext cx="39474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800"/>
              </a:spcBef>
              <a:spcAft>
                <a:spcPts val="0"/>
              </a:spcAft>
              <a:buClr>
                <a:srgbClr val="000000"/>
              </a:buClr>
              <a:buSzPts val="2200"/>
              <a:buFont typeface="Arial"/>
              <a:buNone/>
            </a:pPr>
            <a:r>
              <a:rPr lang="en" sz="2200" b="0" i="0" u="none" strike="noStrike" cap="none">
                <a:solidFill>
                  <a:srgbClr val="434343"/>
                </a:solidFill>
                <a:latin typeface="Arial"/>
                <a:ea typeface="Arial"/>
                <a:cs typeface="Arial"/>
                <a:sym typeface="Arial"/>
              </a:rPr>
              <a:t>Wifi Password: studentalpha</a:t>
            </a:r>
            <a:endParaRPr sz="22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4"/>
        <p:cNvGrpSpPr/>
        <p:nvPr/>
      </p:nvGrpSpPr>
      <p:grpSpPr>
        <a:xfrm>
          <a:off x="0" y="0"/>
          <a:ext cx="0" cy="0"/>
          <a:chOff x="0" y="0"/>
          <a:chExt cx="0" cy="0"/>
        </a:xfrm>
      </p:grpSpPr>
      <p:sp>
        <p:nvSpPr>
          <p:cNvPr id="1405" name="Google Shape;1405;p149"/>
          <p:cNvSpPr txBox="1">
            <a:spLocks noGrp="1"/>
          </p:cNvSpPr>
          <p:nvPr>
            <p:ph type="title"/>
          </p:nvPr>
        </p:nvSpPr>
        <p:spPr>
          <a:xfrm>
            <a:off x="6107900" y="1152250"/>
            <a:ext cx="25743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200" u="sng"/>
              <a:t>Quizlet Live</a:t>
            </a:r>
            <a:endParaRPr sz="2200" u="sng"/>
          </a:p>
        </p:txBody>
      </p:sp>
      <p:sp>
        <p:nvSpPr>
          <p:cNvPr id="1406" name="Google Shape;1406;p149"/>
          <p:cNvSpPr txBox="1"/>
          <p:nvPr/>
        </p:nvSpPr>
        <p:spPr>
          <a:xfrm>
            <a:off x="4693450" y="4703625"/>
            <a:ext cx="42756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407" name="Google Shape;1407;p149" descr="Log in to Quizlet | Quizlet"/>
          <p:cNvPicPr preferRelativeResize="0"/>
          <p:nvPr/>
        </p:nvPicPr>
        <p:blipFill rotWithShape="1">
          <a:blip r:embed="rId3">
            <a:alphaModFix/>
          </a:blip>
          <a:srcRect/>
          <a:stretch/>
        </p:blipFill>
        <p:spPr>
          <a:xfrm>
            <a:off x="6354165" y="2121675"/>
            <a:ext cx="1992516" cy="1779152"/>
          </a:xfrm>
          <a:prstGeom prst="rect">
            <a:avLst/>
          </a:prstGeom>
          <a:noFill/>
          <a:ln>
            <a:noFill/>
          </a:ln>
        </p:spPr>
      </p:pic>
      <p:sp>
        <p:nvSpPr>
          <p:cNvPr id="1408" name="Google Shape;1408;p149"/>
          <p:cNvSpPr txBox="1"/>
          <p:nvPr/>
        </p:nvSpPr>
        <p:spPr>
          <a:xfrm>
            <a:off x="6670028" y="3835075"/>
            <a:ext cx="1360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https://quizlet.com/</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pic>
        <p:nvPicPr>
          <p:cNvPr id="1409" name="Google Shape;1409;p149" descr="Learn how to play Quizlet Live, the classroom game that engages every student through competition and collaboration! Free for all teachers on Quizlet: https://quizlet.com/features/live" title="How to play Quizlet Live">
            <a:hlinkClick r:id="rId5"/>
          </p:cNvPr>
          <p:cNvPicPr preferRelativeResize="0"/>
          <p:nvPr/>
        </p:nvPicPr>
        <p:blipFill rotWithShape="1">
          <a:blip r:embed="rId6">
            <a:alphaModFix/>
          </a:blip>
          <a:srcRect/>
          <a:stretch/>
        </p:blipFill>
        <p:spPr>
          <a:xfrm>
            <a:off x="412825" y="445025"/>
            <a:ext cx="5448650" cy="4086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9"/>
                                        </p:tgtEl>
                                        <p:attrNameLst>
                                          <p:attrName>style.visibility</p:attrName>
                                        </p:attrNameLst>
                                      </p:cBhvr>
                                      <p:to>
                                        <p:strVal val="visible"/>
                                      </p:to>
                                    </p:set>
                                    <p:animEffect transition="in" filter="fade">
                                      <p:cBhvr>
                                        <p:cTn id="7" dur="1000"/>
                                        <p:tgtEl>
                                          <p:spTgt spid="1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2"/>
        <p:cNvGrpSpPr/>
        <p:nvPr/>
      </p:nvGrpSpPr>
      <p:grpSpPr>
        <a:xfrm>
          <a:off x="0" y="0"/>
          <a:ext cx="0" cy="0"/>
          <a:chOff x="0" y="0"/>
          <a:chExt cx="0" cy="0"/>
        </a:xfrm>
      </p:grpSpPr>
      <p:sp>
        <p:nvSpPr>
          <p:cNvPr id="733" name="Google Shape;733;p89"/>
          <p:cNvSpPr txBox="1">
            <a:spLocks noGrp="1"/>
          </p:cNvSpPr>
          <p:nvPr>
            <p:ph type="ctrTitle" idx="4294967295"/>
          </p:nvPr>
        </p:nvSpPr>
        <p:spPr>
          <a:xfrm>
            <a:off x="5589675" y="770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pic>
        <p:nvPicPr>
          <p:cNvPr id="734" name="Google Shape;734;p89" descr="Nearpod Review for Teachers | Common Sense Education"/>
          <p:cNvPicPr preferRelativeResize="0"/>
          <p:nvPr/>
        </p:nvPicPr>
        <p:blipFill rotWithShape="1">
          <a:blip r:embed="rId3">
            <a:alphaModFix/>
          </a:blip>
          <a:srcRect/>
          <a:stretch/>
        </p:blipFill>
        <p:spPr>
          <a:xfrm>
            <a:off x="6936450" y="1718362"/>
            <a:ext cx="1776175" cy="1776175"/>
          </a:xfrm>
          <a:prstGeom prst="rect">
            <a:avLst/>
          </a:prstGeom>
          <a:noFill/>
          <a:ln>
            <a:noFill/>
          </a:ln>
        </p:spPr>
      </p:pic>
      <p:sp>
        <p:nvSpPr>
          <p:cNvPr id="735" name="Google Shape;735;p89"/>
          <p:cNvSpPr txBox="1"/>
          <p:nvPr/>
        </p:nvSpPr>
        <p:spPr>
          <a:xfrm>
            <a:off x="4425550" y="4668300"/>
            <a:ext cx="4446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736" name="Google Shape;736;p89" descr="Get an overview of Nearpod, the platform that combines engaging media and formative assessments to make every lesson interactive. &#10;&#10;You'll learn about what you can do with Nearpod, including: &#10;*Uploading your favorite resources, including slides, videos, and more&#10;*Downloading and customizing lessons and videos from our library of 8,500+&#10;*Adding media and formative assessments to your lessons&#10;*Choosing from 3 teaching modes - Live Participation, Student-Paced, and Front of Class&#10;*Flexing across in-class, distance learning, and hybrid learning&#10;*Getting real-time insights into student learning and reports to inform the next day's instruction&#10;&#10;To learn more, visit nearpod.com." title="What is Nearpod?">
            <a:hlinkClick r:id="rId4"/>
          </p:cNvPr>
          <p:cNvPicPr preferRelativeResize="0"/>
          <p:nvPr/>
        </p:nvPicPr>
        <p:blipFill rotWithShape="1">
          <a:blip r:embed="rId5">
            <a:alphaModFix/>
          </a:blip>
          <a:srcRect/>
          <a:stretch/>
        </p:blipFill>
        <p:spPr>
          <a:xfrm>
            <a:off x="375500" y="398550"/>
            <a:ext cx="5372734" cy="4029550"/>
          </a:xfrm>
          <a:prstGeom prst="rect">
            <a:avLst/>
          </a:prstGeom>
          <a:noFill/>
          <a:ln>
            <a:noFill/>
          </a:ln>
        </p:spPr>
      </p:pic>
      <p:sp>
        <p:nvSpPr>
          <p:cNvPr id="737" name="Google Shape;737;p89"/>
          <p:cNvSpPr txBox="1"/>
          <p:nvPr/>
        </p:nvSpPr>
        <p:spPr>
          <a:xfrm>
            <a:off x="7067332" y="3403625"/>
            <a:ext cx="1514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dirty="0">
                <a:solidFill>
                  <a:schemeClr val="hlink"/>
                </a:solidFill>
                <a:latin typeface="Arial"/>
                <a:ea typeface="Arial"/>
                <a:cs typeface="Arial"/>
                <a:sym typeface="Arial"/>
                <a:hlinkClick r:id="rId6"/>
              </a:rPr>
              <a:t>https://nearpod.com</a:t>
            </a:r>
            <a:r>
              <a:rPr lang="en" sz="900" b="0" i="0" u="none" strike="noStrike" cap="none" dirty="0">
                <a:solidFill>
                  <a:srgbClr val="000000"/>
                </a:solidFill>
                <a:latin typeface="Arial"/>
                <a:ea typeface="Arial"/>
                <a:cs typeface="Arial"/>
                <a:sym typeface="Arial"/>
              </a:rPr>
              <a:t>/</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
        <p:nvSpPr>
          <p:cNvPr id="738" name="Google Shape;738;p89"/>
          <p:cNvSpPr txBox="1"/>
          <p:nvPr/>
        </p:nvSpPr>
        <p:spPr>
          <a:xfrm>
            <a:off x="3810525" y="4345200"/>
            <a:ext cx="19377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https://youtu.be/cYVHSAqEeMM</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10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2"/>
        <p:cNvGrpSpPr/>
        <p:nvPr/>
      </p:nvGrpSpPr>
      <p:grpSpPr>
        <a:xfrm>
          <a:off x="0" y="0"/>
          <a:ext cx="0" cy="0"/>
          <a:chOff x="0" y="0"/>
          <a:chExt cx="0" cy="0"/>
        </a:xfrm>
      </p:grpSpPr>
      <p:sp>
        <p:nvSpPr>
          <p:cNvPr id="743" name="Google Shape;743;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Nearpod</a:t>
            </a:r>
            <a:endParaRPr u="sng"/>
          </a:p>
        </p:txBody>
      </p:sp>
      <p:sp>
        <p:nvSpPr>
          <p:cNvPr id="744" name="Google Shape;744;p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dirty="0"/>
          </a:p>
          <a:p>
            <a:pPr marL="457200" lvl="0" indent="-317500" algn="ctr" rtl="0">
              <a:lnSpc>
                <a:spcPct val="115000"/>
              </a:lnSpc>
              <a:spcBef>
                <a:spcPts val="0"/>
              </a:spcBef>
              <a:spcAft>
                <a:spcPts val="0"/>
              </a:spcAft>
              <a:buClr>
                <a:schemeClr val="dk1"/>
              </a:buClr>
              <a:buSzPts val="1400"/>
              <a:buChar char="-"/>
            </a:pPr>
            <a:r>
              <a:rPr lang="en" sz="1400" dirty="0">
                <a:solidFill>
                  <a:schemeClr val="dk1"/>
                </a:solidFill>
              </a:rPr>
              <a:t>Distance, Hybrid and Face to Face  Learning tool </a:t>
            </a:r>
            <a:endParaRPr sz="1400" dirty="0">
              <a:solidFill>
                <a:schemeClr val="dk1"/>
              </a:solidFill>
            </a:endParaRPr>
          </a:p>
          <a:p>
            <a:pPr marL="457200" lvl="0" indent="0" algn="ctr" rtl="0">
              <a:lnSpc>
                <a:spcPct val="115000"/>
              </a:lnSpc>
              <a:spcBef>
                <a:spcPts val="0"/>
              </a:spcBef>
              <a:spcAft>
                <a:spcPts val="0"/>
              </a:spcAft>
              <a:buSzPts val="1800"/>
              <a:buNone/>
            </a:pPr>
            <a:endParaRPr sz="1400" dirty="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dirty="0">
                <a:solidFill>
                  <a:schemeClr val="dk1"/>
                </a:solidFill>
              </a:rPr>
              <a:t>Easily accessible </a:t>
            </a:r>
            <a:endParaRPr sz="1400" dirty="0">
              <a:solidFill>
                <a:schemeClr val="dk1"/>
              </a:solidFill>
            </a:endParaRPr>
          </a:p>
          <a:p>
            <a:pPr marL="457200" lvl="0" indent="0" algn="ctr" rtl="0">
              <a:lnSpc>
                <a:spcPct val="115000"/>
              </a:lnSpc>
              <a:spcBef>
                <a:spcPts val="0"/>
              </a:spcBef>
              <a:spcAft>
                <a:spcPts val="0"/>
              </a:spcAft>
              <a:buSzPts val="1800"/>
              <a:buNone/>
            </a:pPr>
            <a:endParaRPr sz="1400" dirty="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dirty="0">
                <a:solidFill>
                  <a:schemeClr val="dk1"/>
                </a:solidFill>
              </a:rPr>
              <a:t>Teacher led or student paced</a:t>
            </a:r>
            <a:endParaRPr sz="1400" dirty="0">
              <a:solidFill>
                <a:schemeClr val="dk1"/>
              </a:solidFill>
            </a:endParaRPr>
          </a:p>
          <a:p>
            <a:pPr marL="457200" lvl="0" indent="0" algn="ctr" rtl="0">
              <a:lnSpc>
                <a:spcPct val="115000"/>
              </a:lnSpc>
              <a:spcBef>
                <a:spcPts val="0"/>
              </a:spcBef>
              <a:spcAft>
                <a:spcPts val="0"/>
              </a:spcAft>
              <a:buSzPts val="1800"/>
              <a:buNone/>
            </a:pPr>
            <a:endParaRPr sz="1400" dirty="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dirty="0">
                <a:solidFill>
                  <a:schemeClr val="dk1"/>
                </a:solidFill>
              </a:rPr>
              <a:t>Student’s don’t need an account </a:t>
            </a:r>
            <a:endParaRPr sz="1400" dirty="0">
              <a:solidFill>
                <a:schemeClr val="dk1"/>
              </a:solidFill>
            </a:endParaRPr>
          </a:p>
          <a:p>
            <a:pPr marL="457200" lvl="0" indent="0" algn="ctr" rtl="0">
              <a:lnSpc>
                <a:spcPct val="115000"/>
              </a:lnSpc>
              <a:spcBef>
                <a:spcPts val="0"/>
              </a:spcBef>
              <a:spcAft>
                <a:spcPts val="0"/>
              </a:spcAft>
              <a:buSzPts val="1800"/>
              <a:buNone/>
            </a:pPr>
            <a:endParaRPr sz="1400" dirty="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dirty="0">
                <a:solidFill>
                  <a:schemeClr val="dk1"/>
                </a:solidFill>
              </a:rPr>
              <a:t>App for Nearpod is Free</a:t>
            </a:r>
            <a:endParaRPr sz="1400" dirty="0">
              <a:solidFill>
                <a:schemeClr val="dk1"/>
              </a:solidFill>
            </a:endParaRPr>
          </a:p>
          <a:p>
            <a:pPr marL="457200" lvl="0" indent="0" algn="ctr" rtl="0">
              <a:lnSpc>
                <a:spcPct val="115000"/>
              </a:lnSpc>
              <a:spcBef>
                <a:spcPts val="0"/>
              </a:spcBef>
              <a:spcAft>
                <a:spcPts val="0"/>
              </a:spcAft>
              <a:buSzPts val="1800"/>
              <a:buNone/>
            </a:pPr>
            <a:endParaRPr sz="1400" dirty="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dirty="0">
                <a:solidFill>
                  <a:schemeClr val="dk1"/>
                </a:solidFill>
              </a:rPr>
              <a:t>Linked with Microsoft Teams/Google Classroom</a:t>
            </a:r>
            <a:endParaRPr sz="1400" dirty="0">
              <a:solidFill>
                <a:schemeClr val="dk1"/>
              </a:solidFill>
            </a:endParaRPr>
          </a:p>
        </p:txBody>
      </p:sp>
      <p:pic>
        <p:nvPicPr>
          <p:cNvPr id="745" name="Google Shape;745;p90" descr="Nearpod Review for Teachers | Common Sense Education"/>
          <p:cNvPicPr preferRelativeResize="0"/>
          <p:nvPr/>
        </p:nvPicPr>
        <p:blipFill rotWithShape="1">
          <a:blip r:embed="rId3">
            <a:alphaModFix/>
          </a:blip>
          <a:srcRect/>
          <a:stretch/>
        </p:blipFill>
        <p:spPr>
          <a:xfrm>
            <a:off x="373650" y="3005825"/>
            <a:ext cx="1303800" cy="1303800"/>
          </a:xfrm>
          <a:prstGeom prst="rect">
            <a:avLst/>
          </a:prstGeom>
          <a:noFill/>
          <a:ln>
            <a:noFill/>
          </a:ln>
        </p:spPr>
      </p:pic>
      <p:pic>
        <p:nvPicPr>
          <p:cNvPr id="746" name="Google Shape;746;p90" descr="Nearpod Review for Teachers | Common Sense Education"/>
          <p:cNvPicPr preferRelativeResize="0"/>
          <p:nvPr/>
        </p:nvPicPr>
        <p:blipFill rotWithShape="1">
          <a:blip r:embed="rId3">
            <a:alphaModFix/>
          </a:blip>
          <a:srcRect/>
          <a:stretch/>
        </p:blipFill>
        <p:spPr>
          <a:xfrm>
            <a:off x="7357925" y="923775"/>
            <a:ext cx="1303800" cy="1303800"/>
          </a:xfrm>
          <a:prstGeom prst="rect">
            <a:avLst/>
          </a:prstGeom>
          <a:noFill/>
          <a:ln>
            <a:noFill/>
          </a:ln>
        </p:spPr>
      </p:pic>
      <p:sp>
        <p:nvSpPr>
          <p:cNvPr id="747" name="Google Shape;747;p90"/>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748" name="Google Shape;748;p90"/>
          <p:cNvSpPr txBox="1"/>
          <p:nvPr/>
        </p:nvSpPr>
        <p:spPr>
          <a:xfrm>
            <a:off x="4146875" y="4703625"/>
            <a:ext cx="4737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749" name="Google Shape;749;p90"/>
          <p:cNvSpPr txBox="1"/>
          <p:nvPr/>
        </p:nvSpPr>
        <p:spPr>
          <a:xfrm>
            <a:off x="6417325" y="600650"/>
            <a:ext cx="2652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750" name="Google Shape;750;p90"/>
          <p:cNvSpPr txBox="1"/>
          <p:nvPr/>
        </p:nvSpPr>
        <p:spPr>
          <a:xfrm>
            <a:off x="311700" y="4211025"/>
            <a:ext cx="1552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https://nearpod.com</a:t>
            </a:r>
            <a:r>
              <a:rPr lang="en" sz="900" b="0" i="0" u="none" strike="noStrike" cap="none">
                <a:solidFill>
                  <a:srgbClr val="000000"/>
                </a:solidFill>
                <a:latin typeface="Arial"/>
                <a:ea typeface="Arial"/>
                <a:cs typeface="Arial"/>
                <a:sym typeface="Arial"/>
              </a:rPr>
              <a:t>/</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751" name="Google Shape;751;p90"/>
          <p:cNvSpPr txBox="1"/>
          <p:nvPr/>
        </p:nvSpPr>
        <p:spPr>
          <a:xfrm>
            <a:off x="7267625" y="585213"/>
            <a:ext cx="1484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https://nearpod.com</a:t>
            </a:r>
            <a:r>
              <a:rPr lang="en" sz="900" b="0" i="0" u="none" strike="noStrike" cap="none">
                <a:solidFill>
                  <a:srgbClr val="000000"/>
                </a:solidFill>
                <a:latin typeface="Arial"/>
                <a:ea typeface="Arial"/>
                <a:cs typeface="Arial"/>
                <a:sym typeface="Arial"/>
              </a:rPr>
              <a:t>/</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1"/>
        <p:cNvGrpSpPr/>
        <p:nvPr/>
      </p:nvGrpSpPr>
      <p:grpSpPr>
        <a:xfrm>
          <a:off x="0" y="0"/>
          <a:ext cx="0" cy="0"/>
          <a:chOff x="0" y="0"/>
          <a:chExt cx="0" cy="0"/>
        </a:xfrm>
      </p:grpSpPr>
      <p:sp>
        <p:nvSpPr>
          <p:cNvPr id="2822" name="Google Shape;2822;p280"/>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823" name="Google Shape;2823;p280"/>
          <p:cNvSpPr txBox="1"/>
          <p:nvPr/>
        </p:nvSpPr>
        <p:spPr>
          <a:xfrm>
            <a:off x="4061100" y="4493875"/>
            <a:ext cx="47712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2824" name="Google Shape;2824;p280"/>
          <p:cNvPicPr preferRelativeResize="0"/>
          <p:nvPr/>
        </p:nvPicPr>
        <p:blipFill rotWithShape="1">
          <a:blip r:embed="rId3">
            <a:alphaModFix/>
          </a:blip>
          <a:srcRect/>
          <a:stretch/>
        </p:blipFill>
        <p:spPr>
          <a:xfrm>
            <a:off x="5260425" y="1910250"/>
            <a:ext cx="3454952" cy="1323000"/>
          </a:xfrm>
          <a:prstGeom prst="rect">
            <a:avLst/>
          </a:prstGeom>
          <a:noFill/>
          <a:ln>
            <a:noFill/>
          </a:ln>
        </p:spPr>
      </p:pic>
      <p:sp>
        <p:nvSpPr>
          <p:cNvPr id="2825" name="Google Shape;2825;p280"/>
          <p:cNvSpPr txBox="1"/>
          <p:nvPr/>
        </p:nvSpPr>
        <p:spPr>
          <a:xfrm>
            <a:off x="5589675" y="3192500"/>
            <a:ext cx="3000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000" b="0" i="0" u="sng" strike="noStrike" cap="none">
                <a:solidFill>
                  <a:schemeClr val="hlink"/>
                </a:solidFill>
                <a:latin typeface="Arial"/>
                <a:ea typeface="Arial"/>
                <a:cs typeface="Arial"/>
                <a:sym typeface="Arial"/>
                <a:hlinkClick r:id="rId4"/>
              </a:rPr>
              <a:t>https://www.mindmeister.com/</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826" name="Google Shape;2826;p280" descr="Try out our demo or sign up for free: http://www.mindmeister.com&#10;&#10;MindMeister is the market-leading collaborative online mind mapping software that allows for real-time brainstorming sessions between an unlimited number of users.&#10;- Runs in your standard web-browser &#10;- Native apps available for iOS &amp; Android&#10;- Presentation mode turns your mind maps into stunning presentations&#10;- History view enables unlimited undo and lets you replay the entire change history of your mind map&#10;- Publish your maps or embed them on a website or blog&#10;- Discounts for students and academic institutions" title="Mind mapping with MindMeister">
            <a:hlinkClick r:id="rId5"/>
          </p:cNvPr>
          <p:cNvPicPr preferRelativeResize="0"/>
          <p:nvPr/>
        </p:nvPicPr>
        <p:blipFill rotWithShape="1">
          <a:blip r:embed="rId6">
            <a:alphaModFix/>
          </a:blip>
          <a:srcRect/>
          <a:stretch/>
        </p:blipFill>
        <p:spPr>
          <a:xfrm>
            <a:off x="409575" y="849350"/>
            <a:ext cx="4572000" cy="3429000"/>
          </a:xfrm>
          <a:prstGeom prst="rect">
            <a:avLst/>
          </a:prstGeom>
          <a:noFill/>
          <a:ln>
            <a:noFill/>
          </a:ln>
        </p:spPr>
      </p:pic>
      <p:sp>
        <p:nvSpPr>
          <p:cNvPr id="2827" name="Google Shape;2827;p280"/>
          <p:cNvSpPr txBox="1"/>
          <p:nvPr/>
        </p:nvSpPr>
        <p:spPr>
          <a:xfrm>
            <a:off x="3209775" y="4202150"/>
            <a:ext cx="1771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Arial"/>
                <a:ea typeface="Arial"/>
                <a:cs typeface="Arial"/>
                <a:sym typeface="Arial"/>
                <a:hlinkClick r:id="rId7"/>
              </a:rPr>
              <a:t>https://youtu.be/zHVcwapbs-k</a:t>
            </a:r>
            <a:r>
              <a:rPr lang="en"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6"/>
                                        </p:tgtEl>
                                        <p:attrNameLst>
                                          <p:attrName>style.visibility</p:attrName>
                                        </p:attrNameLst>
                                      </p:cBhvr>
                                      <p:to>
                                        <p:strVal val="visible"/>
                                      </p:to>
                                    </p:set>
                                    <p:animEffect transition="in" filter="fade">
                                      <p:cBhvr>
                                        <p:cTn id="7" dur="1000"/>
                                        <p:tgtEl>
                                          <p:spTgt spid="2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44"/>
        <p:cNvGrpSpPr/>
        <p:nvPr/>
      </p:nvGrpSpPr>
      <p:grpSpPr>
        <a:xfrm>
          <a:off x="0" y="0"/>
          <a:ext cx="0" cy="0"/>
          <a:chOff x="0" y="0"/>
          <a:chExt cx="0" cy="0"/>
        </a:xfrm>
      </p:grpSpPr>
      <p:sp>
        <p:nvSpPr>
          <p:cNvPr id="2845" name="Google Shape;2845;p282"/>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846" name="Google Shape;2846;p282"/>
          <p:cNvSpPr txBox="1"/>
          <p:nvPr/>
        </p:nvSpPr>
        <p:spPr>
          <a:xfrm>
            <a:off x="4061100" y="4493875"/>
            <a:ext cx="47712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2847" name="Google Shape;2847;p282"/>
          <p:cNvPicPr preferRelativeResize="0"/>
          <p:nvPr/>
        </p:nvPicPr>
        <p:blipFill rotWithShape="1">
          <a:blip r:embed="rId3">
            <a:alphaModFix/>
          </a:blip>
          <a:srcRect/>
          <a:stretch/>
        </p:blipFill>
        <p:spPr>
          <a:xfrm>
            <a:off x="5295925" y="2414850"/>
            <a:ext cx="3454952" cy="1323000"/>
          </a:xfrm>
          <a:prstGeom prst="rect">
            <a:avLst/>
          </a:prstGeom>
          <a:noFill/>
          <a:ln>
            <a:noFill/>
          </a:ln>
        </p:spPr>
      </p:pic>
      <p:sp>
        <p:nvSpPr>
          <p:cNvPr id="2848" name="Google Shape;2848;p282"/>
          <p:cNvSpPr txBox="1"/>
          <p:nvPr/>
        </p:nvSpPr>
        <p:spPr>
          <a:xfrm>
            <a:off x="5625175" y="3697100"/>
            <a:ext cx="3000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000" b="0" i="0" u="sng" strike="noStrike" cap="none">
                <a:solidFill>
                  <a:schemeClr val="hlink"/>
                </a:solidFill>
                <a:latin typeface="Arial"/>
                <a:ea typeface="Arial"/>
                <a:cs typeface="Arial"/>
                <a:sym typeface="Arial"/>
                <a:hlinkClick r:id="rId4"/>
              </a:rPr>
              <a:t>https://www.mindmeister.com/</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849" name="Google Shape;2849;p282" descr="In this video tutorial, we're showing you how to create your first mind map in MindMeister. We'll show you the key shortcuts you can use to create your map quickly and efficiently, and how to move topics around. Be sure to check out our other video tutorials to find out how to beautify your map, publish it, or turn it into a presentation!&#10;&#10;You can sign up for a free MindMeister account at https://www.mindmeister.com." title="Getting Started with MindMeister: Create Your First Mind Map">
            <a:hlinkClick r:id="rId5"/>
          </p:cNvPr>
          <p:cNvPicPr preferRelativeResize="0"/>
          <p:nvPr/>
        </p:nvPicPr>
        <p:blipFill rotWithShape="1">
          <a:blip r:embed="rId6">
            <a:alphaModFix/>
          </a:blip>
          <a:srcRect/>
          <a:stretch/>
        </p:blipFill>
        <p:spPr>
          <a:xfrm>
            <a:off x="265325" y="588100"/>
            <a:ext cx="4882925" cy="3662200"/>
          </a:xfrm>
          <a:prstGeom prst="rect">
            <a:avLst/>
          </a:prstGeom>
          <a:noFill/>
          <a:ln>
            <a:noFill/>
          </a:ln>
        </p:spPr>
      </p:pic>
      <p:sp>
        <p:nvSpPr>
          <p:cNvPr id="2850" name="Google Shape;2850;p282"/>
          <p:cNvSpPr txBox="1"/>
          <p:nvPr/>
        </p:nvSpPr>
        <p:spPr>
          <a:xfrm>
            <a:off x="5625175" y="1009400"/>
            <a:ext cx="31779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Getting started with MindMeister: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Create Your First Mind Map</a:t>
            </a:r>
            <a:endParaRPr sz="1800" b="0" i="0" u="none" strike="noStrike" cap="none">
              <a:solidFill>
                <a:srgbClr val="000000"/>
              </a:solidFill>
              <a:latin typeface="Arial"/>
              <a:ea typeface="Arial"/>
              <a:cs typeface="Arial"/>
              <a:sym typeface="Arial"/>
            </a:endParaRPr>
          </a:p>
        </p:txBody>
      </p:sp>
      <p:sp>
        <p:nvSpPr>
          <p:cNvPr id="2851" name="Google Shape;2851;p282"/>
          <p:cNvSpPr txBox="1"/>
          <p:nvPr/>
        </p:nvSpPr>
        <p:spPr>
          <a:xfrm>
            <a:off x="1866300" y="4286250"/>
            <a:ext cx="30000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7"/>
              </a:rPr>
              <a:t>https://youtu.be/3DqEoM5fKJg</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9"/>
                                        </p:tgtEl>
                                        <p:attrNameLst>
                                          <p:attrName>style.visibility</p:attrName>
                                        </p:attrNameLst>
                                      </p:cBhvr>
                                      <p:to>
                                        <p:strVal val="visible"/>
                                      </p:to>
                                    </p:set>
                                    <p:animEffect transition="in" filter="fade">
                                      <p:cBhvr>
                                        <p:cTn id="7" dur="1000"/>
                                        <p:tgtEl>
                                          <p:spTgt spid="2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4"/>
        <p:cNvGrpSpPr/>
        <p:nvPr/>
      </p:nvGrpSpPr>
      <p:grpSpPr>
        <a:xfrm>
          <a:off x="0" y="0"/>
          <a:ext cx="0" cy="0"/>
          <a:chOff x="0" y="0"/>
          <a:chExt cx="0" cy="0"/>
        </a:xfrm>
      </p:grpSpPr>
      <p:sp>
        <p:nvSpPr>
          <p:cNvPr id="765" name="Google Shape;765;p92"/>
          <p:cNvSpPr txBox="1">
            <a:spLocks noGrp="1"/>
          </p:cNvSpPr>
          <p:nvPr>
            <p:ph type="title"/>
          </p:nvPr>
        </p:nvSpPr>
        <p:spPr>
          <a:xfrm>
            <a:off x="311700" y="3719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200" u="sng"/>
              <a:t>Blogger </a:t>
            </a:r>
            <a:endParaRPr sz="2200" u="sng"/>
          </a:p>
        </p:txBody>
      </p:sp>
      <p:sp>
        <p:nvSpPr>
          <p:cNvPr id="766" name="Google Shape;766;p92"/>
          <p:cNvSpPr txBox="1">
            <a:spLocks noGrp="1"/>
          </p:cNvSpPr>
          <p:nvPr>
            <p:ph type="body" idx="1"/>
          </p:nvPr>
        </p:nvSpPr>
        <p:spPr>
          <a:xfrm>
            <a:off x="311700" y="1449925"/>
            <a:ext cx="8520600" cy="252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1400">
                <a:solidFill>
                  <a:schemeClr val="dk1"/>
                </a:solidFill>
              </a:rPr>
              <a:t>-Links to your google account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-Is easily accessible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-Has similar functions to a word document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-Can choose your audience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-Public or private options </a:t>
            </a:r>
            <a:endParaRPr sz="1400">
              <a:solidFill>
                <a:schemeClr val="dk1"/>
              </a:solidFill>
            </a:endParaRPr>
          </a:p>
        </p:txBody>
      </p:sp>
      <p:pic>
        <p:nvPicPr>
          <p:cNvPr id="767" name="Google Shape;767;p92" descr="Blogger (@Blogger) | Twitter"/>
          <p:cNvPicPr preferRelativeResize="0"/>
          <p:nvPr/>
        </p:nvPicPr>
        <p:blipFill rotWithShape="1">
          <a:blip r:embed="rId3">
            <a:alphaModFix/>
          </a:blip>
          <a:srcRect/>
          <a:stretch/>
        </p:blipFill>
        <p:spPr>
          <a:xfrm>
            <a:off x="669300" y="235475"/>
            <a:ext cx="1450100" cy="1450100"/>
          </a:xfrm>
          <a:prstGeom prst="rect">
            <a:avLst/>
          </a:prstGeom>
          <a:noFill/>
          <a:ln>
            <a:noFill/>
          </a:ln>
        </p:spPr>
      </p:pic>
      <p:sp>
        <p:nvSpPr>
          <p:cNvPr id="768" name="Google Shape;768;p92"/>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769" name="Google Shape;769;p92"/>
          <p:cNvSpPr txBox="1"/>
          <p:nvPr/>
        </p:nvSpPr>
        <p:spPr>
          <a:xfrm>
            <a:off x="5295800" y="4703625"/>
            <a:ext cx="37518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770" name="Google Shape;770;p92" descr="Blogger (@Blogger) | Twitter"/>
          <p:cNvPicPr preferRelativeResize="0"/>
          <p:nvPr/>
        </p:nvPicPr>
        <p:blipFill rotWithShape="1">
          <a:blip r:embed="rId3">
            <a:alphaModFix/>
          </a:blip>
          <a:srcRect/>
          <a:stretch/>
        </p:blipFill>
        <p:spPr>
          <a:xfrm>
            <a:off x="7101750" y="2811325"/>
            <a:ext cx="1450100" cy="1450100"/>
          </a:xfrm>
          <a:prstGeom prst="rect">
            <a:avLst/>
          </a:prstGeom>
          <a:noFill/>
          <a:ln>
            <a:noFill/>
          </a:ln>
        </p:spPr>
      </p:pic>
      <p:sp>
        <p:nvSpPr>
          <p:cNvPr id="771" name="Google Shape;771;p92"/>
          <p:cNvSpPr txBox="1"/>
          <p:nvPr/>
        </p:nvSpPr>
        <p:spPr>
          <a:xfrm>
            <a:off x="500025" y="1685575"/>
            <a:ext cx="1892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https://www.blogger.com/</a:t>
            </a:r>
            <a:endParaRPr sz="900" b="0" i="0" u="none" strike="noStrike" cap="none">
              <a:solidFill>
                <a:srgbClr val="000000"/>
              </a:solidFill>
              <a:latin typeface="Arial"/>
              <a:ea typeface="Arial"/>
              <a:cs typeface="Arial"/>
              <a:sym typeface="Arial"/>
            </a:endParaRPr>
          </a:p>
        </p:txBody>
      </p:sp>
      <p:sp>
        <p:nvSpPr>
          <p:cNvPr id="772" name="Google Shape;772;p92"/>
          <p:cNvSpPr txBox="1"/>
          <p:nvPr/>
        </p:nvSpPr>
        <p:spPr>
          <a:xfrm>
            <a:off x="6880600" y="4163975"/>
            <a:ext cx="1892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https://www.blogger.com/</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39"/>
        <p:cNvGrpSpPr/>
        <p:nvPr/>
      </p:nvGrpSpPr>
      <p:grpSpPr>
        <a:xfrm>
          <a:off x="0" y="0"/>
          <a:ext cx="0" cy="0"/>
          <a:chOff x="0" y="0"/>
          <a:chExt cx="0" cy="0"/>
        </a:xfrm>
      </p:grpSpPr>
      <p:sp>
        <p:nvSpPr>
          <p:cNvPr id="940" name="Google Shape;940;p109"/>
          <p:cNvSpPr txBox="1">
            <a:spLocks noGrp="1"/>
          </p:cNvSpPr>
          <p:nvPr>
            <p:ph type="ctrTitle" idx="4294967295"/>
          </p:nvPr>
        </p:nvSpPr>
        <p:spPr>
          <a:xfrm>
            <a:off x="5589675" y="770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941" name="Google Shape;941;p109"/>
          <p:cNvSpPr txBox="1"/>
          <p:nvPr/>
        </p:nvSpPr>
        <p:spPr>
          <a:xfrm>
            <a:off x="4425550" y="4668300"/>
            <a:ext cx="4446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942" name="Google Shape;942;p109"/>
          <p:cNvSpPr txBox="1"/>
          <p:nvPr/>
        </p:nvSpPr>
        <p:spPr>
          <a:xfrm>
            <a:off x="3810525" y="4345200"/>
            <a:ext cx="19377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https://youtu.be/vo1a86L_ykk</a:t>
            </a:r>
            <a:endParaRPr sz="900" b="0" i="0" u="none" strike="noStrike" cap="none">
              <a:solidFill>
                <a:srgbClr val="000000"/>
              </a:solidFill>
              <a:latin typeface="Arial"/>
              <a:ea typeface="Arial"/>
              <a:cs typeface="Arial"/>
              <a:sym typeface="Arial"/>
            </a:endParaRPr>
          </a:p>
        </p:txBody>
      </p:sp>
      <p:pic>
        <p:nvPicPr>
          <p:cNvPr id="943" name="Google Shape;943;p109" title="Blendspace Video Tour">
            <a:hlinkClick r:id="rId3"/>
          </p:cNvPr>
          <p:cNvPicPr preferRelativeResize="0"/>
          <p:nvPr/>
        </p:nvPicPr>
        <p:blipFill rotWithShape="1">
          <a:blip r:embed="rId4">
            <a:alphaModFix/>
          </a:blip>
          <a:srcRect/>
          <a:stretch/>
        </p:blipFill>
        <p:spPr>
          <a:xfrm>
            <a:off x="520450" y="517725"/>
            <a:ext cx="4572000" cy="3429000"/>
          </a:xfrm>
          <a:prstGeom prst="rect">
            <a:avLst/>
          </a:prstGeom>
          <a:noFill/>
          <a:ln>
            <a:noFill/>
          </a:ln>
        </p:spPr>
      </p:pic>
      <p:pic>
        <p:nvPicPr>
          <p:cNvPr id="944" name="Google Shape;944;p109"/>
          <p:cNvPicPr preferRelativeResize="0"/>
          <p:nvPr/>
        </p:nvPicPr>
        <p:blipFill rotWithShape="1">
          <a:blip r:embed="rId5">
            <a:alphaModFix/>
          </a:blip>
          <a:srcRect/>
          <a:stretch/>
        </p:blipFill>
        <p:spPr>
          <a:xfrm>
            <a:off x="5429500" y="1826200"/>
            <a:ext cx="3442950" cy="942525"/>
          </a:xfrm>
          <a:prstGeom prst="rect">
            <a:avLst/>
          </a:prstGeom>
          <a:noFill/>
          <a:ln>
            <a:noFill/>
          </a:ln>
        </p:spPr>
      </p:pic>
      <p:sp>
        <p:nvSpPr>
          <p:cNvPr id="945" name="Google Shape;945;p109"/>
          <p:cNvSpPr txBox="1"/>
          <p:nvPr/>
        </p:nvSpPr>
        <p:spPr>
          <a:xfrm>
            <a:off x="5813575" y="2714375"/>
            <a:ext cx="26748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dirty="0">
                <a:solidFill>
                  <a:schemeClr val="hlink"/>
                </a:solidFill>
                <a:latin typeface="Arial"/>
                <a:ea typeface="Arial"/>
                <a:cs typeface="Arial"/>
                <a:sym typeface="Arial"/>
                <a:hlinkClick r:id="rId6"/>
              </a:rPr>
              <a:t>https://www.blendspace.com/</a:t>
            </a:r>
            <a:endParaRPr sz="9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1000"/>
                                        <p:tgtEl>
                                          <p:spTgt spid="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9"/>
        <p:cNvGrpSpPr/>
        <p:nvPr/>
      </p:nvGrpSpPr>
      <p:grpSpPr>
        <a:xfrm>
          <a:off x="0" y="0"/>
          <a:ext cx="0" cy="0"/>
          <a:chOff x="0" y="0"/>
          <a:chExt cx="0" cy="0"/>
        </a:xfrm>
      </p:grpSpPr>
      <p:sp>
        <p:nvSpPr>
          <p:cNvPr id="950" name="Google Shape;950;p110"/>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951" name="Google Shape;951;p110"/>
          <p:cNvSpPr txBox="1"/>
          <p:nvPr/>
        </p:nvSpPr>
        <p:spPr>
          <a:xfrm>
            <a:off x="4146875" y="4703625"/>
            <a:ext cx="4737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952" name="Google Shape;952;p110"/>
          <p:cNvPicPr preferRelativeResize="0"/>
          <p:nvPr/>
        </p:nvPicPr>
        <p:blipFill rotWithShape="1">
          <a:blip r:embed="rId3">
            <a:alphaModFix/>
          </a:blip>
          <a:srcRect/>
          <a:stretch/>
        </p:blipFill>
        <p:spPr>
          <a:xfrm>
            <a:off x="0" y="192200"/>
            <a:ext cx="2703051" cy="787133"/>
          </a:xfrm>
          <a:prstGeom prst="rect">
            <a:avLst/>
          </a:prstGeom>
          <a:noFill/>
          <a:ln>
            <a:noFill/>
          </a:ln>
        </p:spPr>
      </p:pic>
      <p:sp>
        <p:nvSpPr>
          <p:cNvPr id="953" name="Google Shape;953;p110"/>
          <p:cNvSpPr txBox="1"/>
          <p:nvPr/>
        </p:nvSpPr>
        <p:spPr>
          <a:xfrm>
            <a:off x="301536" y="933944"/>
            <a:ext cx="21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https://www.blendspace.com/</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954" name="Google Shape;954;p110"/>
          <p:cNvPicPr preferRelativeResize="0"/>
          <p:nvPr/>
        </p:nvPicPr>
        <p:blipFill rotWithShape="1">
          <a:blip r:embed="rId3">
            <a:alphaModFix/>
          </a:blip>
          <a:srcRect/>
          <a:stretch/>
        </p:blipFill>
        <p:spPr>
          <a:xfrm>
            <a:off x="6319750" y="3399425"/>
            <a:ext cx="2703051" cy="787133"/>
          </a:xfrm>
          <a:prstGeom prst="rect">
            <a:avLst/>
          </a:prstGeom>
          <a:noFill/>
          <a:ln>
            <a:noFill/>
          </a:ln>
        </p:spPr>
      </p:pic>
      <p:sp>
        <p:nvSpPr>
          <p:cNvPr id="955" name="Google Shape;955;p110"/>
          <p:cNvSpPr txBox="1"/>
          <p:nvPr/>
        </p:nvSpPr>
        <p:spPr>
          <a:xfrm>
            <a:off x="6621274" y="4141175"/>
            <a:ext cx="2334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https://www.blendspace.com/</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956" name="Google Shape;956;p110"/>
          <p:cNvSpPr txBox="1"/>
          <p:nvPr/>
        </p:nvSpPr>
        <p:spPr>
          <a:xfrm>
            <a:off x="1093000" y="1896675"/>
            <a:ext cx="6172200" cy="72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110"/>
          <p:cNvSpPr txBox="1"/>
          <p:nvPr/>
        </p:nvSpPr>
        <p:spPr>
          <a:xfrm>
            <a:off x="1755325" y="1194675"/>
            <a:ext cx="5299800" cy="255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Easily Accessible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 bank of materials provided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Can add your own resources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Search and use other teachers resources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Free or paid option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Can create a lesson based on different topics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1"/>
        <p:cNvGrpSpPr/>
        <p:nvPr/>
      </p:nvGrpSpPr>
      <p:grpSpPr>
        <a:xfrm>
          <a:off x="0" y="0"/>
          <a:ext cx="0" cy="0"/>
          <a:chOff x="0" y="0"/>
          <a:chExt cx="0" cy="0"/>
        </a:xfrm>
      </p:grpSpPr>
      <p:sp>
        <p:nvSpPr>
          <p:cNvPr id="1272" name="Google Shape;1272;p138"/>
          <p:cNvSpPr txBox="1">
            <a:spLocks noGrp="1"/>
          </p:cNvSpPr>
          <p:nvPr>
            <p:ph type="title"/>
          </p:nvPr>
        </p:nvSpPr>
        <p:spPr>
          <a:xfrm>
            <a:off x="311700" y="2962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Quiz Sites and Applications </a:t>
            </a:r>
            <a:endParaRPr u="sng"/>
          </a:p>
        </p:txBody>
      </p:sp>
      <p:pic>
        <p:nvPicPr>
          <p:cNvPr id="1273" name="Google Shape;1273;p138" descr="Kahoot! - Apps on Google Play"/>
          <p:cNvPicPr preferRelativeResize="0"/>
          <p:nvPr/>
        </p:nvPicPr>
        <p:blipFill rotWithShape="1">
          <a:blip r:embed="rId3">
            <a:alphaModFix/>
          </a:blip>
          <a:srcRect/>
          <a:stretch/>
        </p:blipFill>
        <p:spPr>
          <a:xfrm>
            <a:off x="311700" y="868975"/>
            <a:ext cx="2086500" cy="1495425"/>
          </a:xfrm>
          <a:prstGeom prst="rect">
            <a:avLst/>
          </a:prstGeom>
          <a:noFill/>
          <a:ln>
            <a:noFill/>
          </a:ln>
        </p:spPr>
      </p:pic>
      <p:pic>
        <p:nvPicPr>
          <p:cNvPr id="1274" name="Google Shape;1274;p138" descr="Quizizz – Free Quizzes for Every Student"/>
          <p:cNvPicPr preferRelativeResize="0"/>
          <p:nvPr/>
        </p:nvPicPr>
        <p:blipFill rotWithShape="1">
          <a:blip r:embed="rId4">
            <a:alphaModFix/>
          </a:blip>
          <a:srcRect/>
          <a:stretch/>
        </p:blipFill>
        <p:spPr>
          <a:xfrm>
            <a:off x="5838113" y="942681"/>
            <a:ext cx="3057525" cy="1543231"/>
          </a:xfrm>
          <a:prstGeom prst="rect">
            <a:avLst/>
          </a:prstGeom>
          <a:noFill/>
          <a:ln>
            <a:noFill/>
          </a:ln>
        </p:spPr>
      </p:pic>
      <p:pic>
        <p:nvPicPr>
          <p:cNvPr id="1275" name="Google Shape;1275;p138" descr="Socrative Teacher - Apps on Google Play"/>
          <p:cNvPicPr preferRelativeResize="0"/>
          <p:nvPr/>
        </p:nvPicPr>
        <p:blipFill rotWithShape="1">
          <a:blip r:embed="rId5">
            <a:alphaModFix/>
          </a:blip>
          <a:srcRect/>
          <a:stretch/>
        </p:blipFill>
        <p:spPr>
          <a:xfrm>
            <a:off x="247850" y="2771875"/>
            <a:ext cx="3057525" cy="1495425"/>
          </a:xfrm>
          <a:prstGeom prst="rect">
            <a:avLst/>
          </a:prstGeom>
          <a:noFill/>
          <a:ln>
            <a:noFill/>
          </a:ln>
        </p:spPr>
      </p:pic>
      <p:pic>
        <p:nvPicPr>
          <p:cNvPr id="1276" name="Google Shape;1276;p138" descr="Quizlet Jobs and Company Culture"/>
          <p:cNvPicPr preferRelativeResize="0"/>
          <p:nvPr/>
        </p:nvPicPr>
        <p:blipFill rotWithShape="1">
          <a:blip r:embed="rId6">
            <a:alphaModFix/>
          </a:blip>
          <a:srcRect/>
          <a:stretch/>
        </p:blipFill>
        <p:spPr>
          <a:xfrm>
            <a:off x="5761913" y="2813000"/>
            <a:ext cx="3209925" cy="1428750"/>
          </a:xfrm>
          <a:prstGeom prst="rect">
            <a:avLst/>
          </a:prstGeom>
          <a:noFill/>
          <a:ln>
            <a:noFill/>
          </a:ln>
        </p:spPr>
      </p:pic>
      <p:sp>
        <p:nvSpPr>
          <p:cNvPr id="1277" name="Google Shape;1277;p138"/>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278" name="Google Shape;1278;p138"/>
          <p:cNvSpPr txBox="1"/>
          <p:nvPr/>
        </p:nvSpPr>
        <p:spPr>
          <a:xfrm>
            <a:off x="3825475" y="4568875"/>
            <a:ext cx="50067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279" name="Google Shape;1279;p138"/>
          <p:cNvSpPr txBox="1"/>
          <p:nvPr/>
        </p:nvSpPr>
        <p:spPr>
          <a:xfrm>
            <a:off x="263247" y="2364400"/>
            <a:ext cx="2183400" cy="63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7"/>
              </a:rPr>
              <a:t>https://kahoot.com/</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80" name="Google Shape;1280;p138"/>
          <p:cNvSpPr txBox="1"/>
          <p:nvPr/>
        </p:nvSpPr>
        <p:spPr>
          <a:xfrm>
            <a:off x="6090225" y="2425938"/>
            <a:ext cx="2553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8"/>
              </a:rPr>
              <a:t>https://quizizz.com/</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81" name="Google Shape;1281;p138"/>
          <p:cNvSpPr txBox="1"/>
          <p:nvPr/>
        </p:nvSpPr>
        <p:spPr>
          <a:xfrm>
            <a:off x="276600" y="418900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9"/>
              </a:rPr>
              <a:t>https://www.socrative.com/</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82" name="Google Shape;1282;p138"/>
          <p:cNvSpPr txBox="1"/>
          <p:nvPr/>
        </p:nvSpPr>
        <p:spPr>
          <a:xfrm>
            <a:off x="6177225" y="4196800"/>
            <a:ext cx="24663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10"/>
              </a:rPr>
              <a:t>https://quizlet.com/</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1283" name="Google Shape;1283;p138" descr="Plickers » Arlington ISD"/>
          <p:cNvPicPr preferRelativeResize="0"/>
          <p:nvPr/>
        </p:nvPicPr>
        <p:blipFill rotWithShape="1">
          <a:blip r:embed="rId11">
            <a:alphaModFix/>
          </a:blip>
          <a:srcRect/>
          <a:stretch/>
        </p:blipFill>
        <p:spPr>
          <a:xfrm>
            <a:off x="3808825" y="1587975"/>
            <a:ext cx="1449650" cy="1449650"/>
          </a:xfrm>
          <a:prstGeom prst="rect">
            <a:avLst/>
          </a:prstGeom>
          <a:noFill/>
          <a:ln>
            <a:noFill/>
          </a:ln>
        </p:spPr>
      </p:pic>
      <p:sp>
        <p:nvSpPr>
          <p:cNvPr id="1284" name="Google Shape;1284;p138"/>
          <p:cNvSpPr txBox="1"/>
          <p:nvPr/>
        </p:nvSpPr>
        <p:spPr>
          <a:xfrm>
            <a:off x="3684800" y="3037625"/>
            <a:ext cx="1697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2"/>
              </a:rPr>
              <a:t>https://get.plickers.com/</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8"/>
        <p:cNvGrpSpPr/>
        <p:nvPr/>
      </p:nvGrpSpPr>
      <p:grpSpPr>
        <a:xfrm>
          <a:off x="0" y="0"/>
          <a:ext cx="0" cy="0"/>
          <a:chOff x="0" y="0"/>
          <a:chExt cx="0" cy="0"/>
        </a:xfrm>
      </p:grpSpPr>
      <p:sp>
        <p:nvSpPr>
          <p:cNvPr id="1289" name="Google Shape;1289;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Plickers</a:t>
            </a:r>
            <a:endParaRPr u="sng"/>
          </a:p>
        </p:txBody>
      </p:sp>
      <p:pic>
        <p:nvPicPr>
          <p:cNvPr id="1290" name="Google Shape;1290;p139" descr="Plickers » Arlington ISD"/>
          <p:cNvPicPr preferRelativeResize="0"/>
          <p:nvPr/>
        </p:nvPicPr>
        <p:blipFill rotWithShape="1">
          <a:blip r:embed="rId3">
            <a:alphaModFix/>
          </a:blip>
          <a:srcRect/>
          <a:stretch/>
        </p:blipFill>
        <p:spPr>
          <a:xfrm>
            <a:off x="247925" y="2704325"/>
            <a:ext cx="1449650" cy="1449650"/>
          </a:xfrm>
          <a:prstGeom prst="rect">
            <a:avLst/>
          </a:prstGeom>
          <a:noFill/>
          <a:ln>
            <a:noFill/>
          </a:ln>
        </p:spPr>
      </p:pic>
      <p:pic>
        <p:nvPicPr>
          <p:cNvPr id="1291" name="Google Shape;1291;p139" descr="Plickers » Arlington ISD"/>
          <p:cNvPicPr preferRelativeResize="0"/>
          <p:nvPr/>
        </p:nvPicPr>
        <p:blipFill rotWithShape="1">
          <a:blip r:embed="rId3">
            <a:alphaModFix/>
          </a:blip>
          <a:srcRect/>
          <a:stretch/>
        </p:blipFill>
        <p:spPr>
          <a:xfrm>
            <a:off x="7124200" y="661350"/>
            <a:ext cx="1449650" cy="1449650"/>
          </a:xfrm>
          <a:prstGeom prst="rect">
            <a:avLst/>
          </a:prstGeom>
          <a:noFill/>
          <a:ln>
            <a:noFill/>
          </a:ln>
        </p:spPr>
      </p:pic>
      <p:pic>
        <p:nvPicPr>
          <p:cNvPr id="1292" name="Google Shape;1292;p139" descr="Plickers card representing the letter B as the correct answer ..."/>
          <p:cNvPicPr preferRelativeResize="0"/>
          <p:nvPr/>
        </p:nvPicPr>
        <p:blipFill rotWithShape="1">
          <a:blip r:embed="rId4">
            <a:alphaModFix/>
          </a:blip>
          <a:srcRect t="18746" b="3949"/>
          <a:stretch/>
        </p:blipFill>
        <p:spPr>
          <a:xfrm>
            <a:off x="3066738" y="1090800"/>
            <a:ext cx="2874225" cy="2221975"/>
          </a:xfrm>
          <a:prstGeom prst="rect">
            <a:avLst/>
          </a:prstGeom>
          <a:noFill/>
          <a:ln>
            <a:noFill/>
          </a:ln>
        </p:spPr>
      </p:pic>
      <p:sp>
        <p:nvSpPr>
          <p:cNvPr id="1293" name="Google Shape;1293;p139"/>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294" name="Google Shape;1294;p139"/>
          <p:cNvSpPr txBox="1"/>
          <p:nvPr/>
        </p:nvSpPr>
        <p:spPr>
          <a:xfrm>
            <a:off x="4458900" y="4671800"/>
            <a:ext cx="44496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295" name="Google Shape;1295;p139"/>
          <p:cNvSpPr txBox="1"/>
          <p:nvPr/>
        </p:nvSpPr>
        <p:spPr>
          <a:xfrm>
            <a:off x="2422650" y="3325250"/>
            <a:ext cx="40497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Are you students allowed access to their mobile phones during lessons?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With this application only the teacher needs access to a mobile phone.</a:t>
            </a:r>
            <a:endParaRPr sz="1400" b="0" i="0" u="none" strike="noStrike" cap="none">
              <a:solidFill>
                <a:srgbClr val="000000"/>
              </a:solidFill>
              <a:latin typeface="Arial"/>
              <a:ea typeface="Arial"/>
              <a:cs typeface="Arial"/>
              <a:sym typeface="Arial"/>
            </a:endParaRPr>
          </a:p>
        </p:txBody>
      </p:sp>
      <p:sp>
        <p:nvSpPr>
          <p:cNvPr id="1296" name="Google Shape;1296;p139"/>
          <p:cNvSpPr txBox="1"/>
          <p:nvPr/>
        </p:nvSpPr>
        <p:spPr>
          <a:xfrm>
            <a:off x="123900" y="4153975"/>
            <a:ext cx="1697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5"/>
              </a:rPr>
              <a:t>https://get.plickers.com/</a:t>
            </a:r>
            <a:endParaRPr sz="900" b="0" i="0" u="none" strike="noStrike" cap="none">
              <a:solidFill>
                <a:srgbClr val="000000"/>
              </a:solidFill>
              <a:latin typeface="Arial"/>
              <a:ea typeface="Arial"/>
              <a:cs typeface="Arial"/>
              <a:sym typeface="Arial"/>
            </a:endParaRPr>
          </a:p>
        </p:txBody>
      </p:sp>
      <p:sp>
        <p:nvSpPr>
          <p:cNvPr id="1297" name="Google Shape;1297;p139"/>
          <p:cNvSpPr txBox="1"/>
          <p:nvPr/>
        </p:nvSpPr>
        <p:spPr>
          <a:xfrm>
            <a:off x="3628288" y="2890950"/>
            <a:ext cx="1751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dirty="0">
                <a:solidFill>
                  <a:schemeClr val="hlink"/>
                </a:solidFill>
                <a:latin typeface="Arial"/>
                <a:ea typeface="Arial"/>
                <a:cs typeface="Arial"/>
                <a:sym typeface="Arial"/>
                <a:hlinkClick r:id="rId5"/>
              </a:rPr>
              <a:t>https://get.plickers.com/</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
        <p:nvSpPr>
          <p:cNvPr id="1298" name="Google Shape;1298;p139"/>
          <p:cNvSpPr txBox="1"/>
          <p:nvPr/>
        </p:nvSpPr>
        <p:spPr>
          <a:xfrm>
            <a:off x="7000175" y="2095563"/>
            <a:ext cx="1697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5"/>
              </a:rPr>
              <a:t>https://get.plickers.com/</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rázek 37"/>
          <p:cNvPicPr>
            <a:picLocks noChangeAspect="1"/>
          </p:cNvPicPr>
          <p:nvPr/>
        </p:nvPicPr>
        <p:blipFill>
          <a:blip r:embed="rId2"/>
          <a:stretch>
            <a:fillRect/>
          </a:stretch>
        </p:blipFill>
        <p:spPr>
          <a:xfrm>
            <a:off x="5805518" y="1023813"/>
            <a:ext cx="1253373" cy="656388"/>
          </a:xfrm>
          <a:prstGeom prst="rect">
            <a:avLst/>
          </a:prstGeom>
        </p:spPr>
      </p:pic>
      <p:sp>
        <p:nvSpPr>
          <p:cNvPr id="2" name="Nadpis 1"/>
          <p:cNvSpPr>
            <a:spLocks noGrp="1"/>
          </p:cNvSpPr>
          <p:nvPr>
            <p:ph type="title"/>
          </p:nvPr>
        </p:nvSpPr>
        <p:spPr/>
        <p:txBody>
          <a:bodyPr/>
          <a:lstStyle/>
          <a:p>
            <a:r>
              <a:rPr lang="cs-CZ" b="1" dirty="0" smtClean="0">
                <a:solidFill>
                  <a:srgbClr val="C00000"/>
                </a:solidFill>
              </a:rPr>
              <a:t>Představené aplikace</a:t>
            </a:r>
            <a:endParaRPr lang="cs-CZ" b="1" dirty="0">
              <a:solidFill>
                <a:srgbClr val="C00000"/>
              </a:solidFill>
            </a:endParaRPr>
          </a:p>
        </p:txBody>
      </p:sp>
      <p:sp>
        <p:nvSpPr>
          <p:cNvPr id="4" name="Google Shape;3008;p292"/>
          <p:cNvSpPr txBox="1">
            <a:spLocks/>
          </p:cNvSpPr>
          <p:nvPr/>
        </p:nvSpPr>
        <p:spPr>
          <a:xfrm flipH="1">
            <a:off x="1881675" y="1411325"/>
            <a:ext cx="99075" cy="44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dirty="0" smtClean="0"/>
              <a:t> </a:t>
            </a:r>
            <a:endParaRPr lang="en-US" dirty="0"/>
          </a:p>
        </p:txBody>
      </p:sp>
      <p:pic>
        <p:nvPicPr>
          <p:cNvPr id="6" name="Google Shape;3012;p292"/>
          <p:cNvPicPr preferRelativeResize="0"/>
          <p:nvPr/>
        </p:nvPicPr>
        <p:blipFill rotWithShape="1">
          <a:blip r:embed="rId3">
            <a:alphaModFix/>
          </a:blip>
          <a:srcRect/>
          <a:stretch/>
        </p:blipFill>
        <p:spPr>
          <a:xfrm>
            <a:off x="3837710" y="2993105"/>
            <a:ext cx="1255698" cy="587070"/>
          </a:xfrm>
          <a:prstGeom prst="rect">
            <a:avLst/>
          </a:prstGeom>
          <a:noFill/>
          <a:ln>
            <a:noFill/>
          </a:ln>
        </p:spPr>
      </p:pic>
      <p:pic>
        <p:nvPicPr>
          <p:cNvPr id="7" name="Google Shape;3016;p292" descr="Presentation Software | Online Presentation Tools | Prezi"/>
          <p:cNvPicPr preferRelativeResize="0"/>
          <p:nvPr/>
        </p:nvPicPr>
        <p:blipFill rotWithShape="1">
          <a:blip r:embed="rId4">
            <a:alphaModFix/>
          </a:blip>
          <a:srcRect/>
          <a:stretch/>
        </p:blipFill>
        <p:spPr>
          <a:xfrm>
            <a:off x="3021549" y="1913218"/>
            <a:ext cx="877800" cy="825594"/>
          </a:xfrm>
          <a:prstGeom prst="rect">
            <a:avLst/>
          </a:prstGeom>
          <a:noFill/>
          <a:ln>
            <a:noFill/>
          </a:ln>
        </p:spPr>
      </p:pic>
      <p:pic>
        <p:nvPicPr>
          <p:cNvPr id="8" name="Google Shape;3018;p292" descr="Edpuzzle"/>
          <p:cNvPicPr preferRelativeResize="0"/>
          <p:nvPr/>
        </p:nvPicPr>
        <p:blipFill rotWithShape="1">
          <a:blip r:embed="rId5">
            <a:alphaModFix/>
          </a:blip>
          <a:srcRect/>
          <a:stretch/>
        </p:blipFill>
        <p:spPr>
          <a:xfrm>
            <a:off x="1903270" y="3605547"/>
            <a:ext cx="1274619" cy="987089"/>
          </a:xfrm>
          <a:prstGeom prst="rect">
            <a:avLst/>
          </a:prstGeom>
          <a:noFill/>
          <a:ln>
            <a:noFill/>
          </a:ln>
        </p:spPr>
      </p:pic>
      <p:pic>
        <p:nvPicPr>
          <p:cNvPr id="13" name="Google Shape;3026;p292"/>
          <p:cNvPicPr preferRelativeResize="0"/>
          <p:nvPr/>
        </p:nvPicPr>
        <p:blipFill rotWithShape="1">
          <a:blip r:embed="rId6">
            <a:alphaModFix/>
          </a:blip>
          <a:srcRect/>
          <a:stretch/>
        </p:blipFill>
        <p:spPr>
          <a:xfrm>
            <a:off x="684819" y="3960891"/>
            <a:ext cx="458543" cy="461700"/>
          </a:xfrm>
          <a:prstGeom prst="rect">
            <a:avLst/>
          </a:prstGeom>
          <a:noFill/>
          <a:ln>
            <a:noFill/>
          </a:ln>
        </p:spPr>
      </p:pic>
      <p:pic>
        <p:nvPicPr>
          <p:cNvPr id="15" name="Google Shape;2947;p290" descr="Blogger - Apps on Google Play"/>
          <p:cNvPicPr preferRelativeResize="0"/>
          <p:nvPr/>
        </p:nvPicPr>
        <p:blipFill rotWithShape="1">
          <a:blip r:embed="rId7">
            <a:alphaModFix/>
          </a:blip>
          <a:srcRect/>
          <a:stretch/>
        </p:blipFill>
        <p:spPr>
          <a:xfrm>
            <a:off x="5171340" y="4158661"/>
            <a:ext cx="643975" cy="617755"/>
          </a:xfrm>
          <a:prstGeom prst="rect">
            <a:avLst/>
          </a:prstGeom>
          <a:noFill/>
          <a:ln>
            <a:noFill/>
          </a:ln>
        </p:spPr>
      </p:pic>
      <p:pic>
        <p:nvPicPr>
          <p:cNvPr id="17" name="Google Shape;2949;p290" descr="Plickers » Arlington ISD"/>
          <p:cNvPicPr preferRelativeResize="0"/>
          <p:nvPr/>
        </p:nvPicPr>
        <p:blipFill rotWithShape="1">
          <a:blip r:embed="rId8">
            <a:alphaModFix/>
          </a:blip>
          <a:srcRect/>
          <a:stretch/>
        </p:blipFill>
        <p:spPr>
          <a:xfrm>
            <a:off x="3458845" y="1107802"/>
            <a:ext cx="833200" cy="833146"/>
          </a:xfrm>
          <a:prstGeom prst="rect">
            <a:avLst/>
          </a:prstGeom>
          <a:noFill/>
          <a:ln>
            <a:noFill/>
          </a:ln>
        </p:spPr>
      </p:pic>
      <p:pic>
        <p:nvPicPr>
          <p:cNvPr id="19" name="Google Shape;2951;p290" descr="Quizizz - Home | Facebook"/>
          <p:cNvPicPr preferRelativeResize="0"/>
          <p:nvPr/>
        </p:nvPicPr>
        <p:blipFill rotWithShape="1">
          <a:blip r:embed="rId9">
            <a:alphaModFix/>
          </a:blip>
          <a:srcRect/>
          <a:stretch/>
        </p:blipFill>
        <p:spPr>
          <a:xfrm>
            <a:off x="566281" y="1942787"/>
            <a:ext cx="833200" cy="833200"/>
          </a:xfrm>
          <a:prstGeom prst="rect">
            <a:avLst/>
          </a:prstGeom>
          <a:noFill/>
          <a:ln>
            <a:noFill/>
          </a:ln>
        </p:spPr>
      </p:pic>
      <p:sp>
        <p:nvSpPr>
          <p:cNvPr id="25" name="Google Shape;2963;p290"/>
          <p:cNvSpPr txBox="1"/>
          <p:nvPr/>
        </p:nvSpPr>
        <p:spPr>
          <a:xfrm>
            <a:off x="4246418" y="608425"/>
            <a:ext cx="2150618" cy="10310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lang="cs-CZ" sz="1100" b="0" i="0" u="sng" strike="noStrike" cap="none" dirty="0" smtClean="0">
              <a:solidFill>
                <a:schemeClr val="hlink"/>
              </a:solidFill>
              <a:latin typeface="Arial"/>
              <a:ea typeface="Arial"/>
              <a:cs typeface="Arial"/>
              <a:sym typeface="Arial"/>
              <a:hlinkClick r:id="rId10"/>
            </a:endParaRPr>
          </a:p>
          <a:p>
            <a:pPr marL="0" marR="0" lvl="0" indent="0" algn="l" rtl="0">
              <a:lnSpc>
                <a:spcPct val="100000"/>
              </a:lnSpc>
              <a:spcBef>
                <a:spcPts val="0"/>
              </a:spcBef>
              <a:spcAft>
                <a:spcPts val="0"/>
              </a:spcAft>
              <a:buClr>
                <a:srgbClr val="000000"/>
              </a:buClr>
              <a:buSzPts val="1100"/>
              <a:buFont typeface="Arial"/>
              <a:buNone/>
            </a:pPr>
            <a:endParaRPr lang="cs-CZ" sz="1100" u="sng" dirty="0">
              <a:solidFill>
                <a:schemeClr val="hlink"/>
              </a:solidFill>
              <a:hlinkClick r:id="rId10"/>
            </a:endParaRPr>
          </a:p>
          <a:p>
            <a:pPr marL="0" marR="0" lvl="0" indent="0" algn="l" rtl="0">
              <a:lnSpc>
                <a:spcPct val="100000"/>
              </a:lnSpc>
              <a:spcBef>
                <a:spcPts val="0"/>
              </a:spcBef>
              <a:spcAft>
                <a:spcPts val="0"/>
              </a:spcAft>
              <a:buClr>
                <a:srgbClr val="000000"/>
              </a:buClr>
              <a:buSzPts val="1100"/>
              <a:buFont typeface="Arial"/>
              <a:buNone/>
            </a:pPr>
            <a:endParaRPr lang="cs-CZ" sz="1100" b="0" i="0" u="sng" strike="noStrike" cap="none" dirty="0" smtClean="0">
              <a:solidFill>
                <a:schemeClr val="hlink"/>
              </a:solidFill>
              <a:latin typeface="Arial"/>
              <a:ea typeface="Arial"/>
              <a:cs typeface="Arial"/>
              <a:sym typeface="Arial"/>
              <a:hlinkClick r:id="rId10"/>
            </a:endParaRPr>
          </a:p>
          <a:p>
            <a:pPr marL="0" marR="0" lvl="0" indent="0" algn="l" rtl="0">
              <a:lnSpc>
                <a:spcPct val="100000"/>
              </a:lnSpc>
              <a:spcBef>
                <a:spcPts val="0"/>
              </a:spcBef>
              <a:spcAft>
                <a:spcPts val="0"/>
              </a:spcAft>
              <a:buClr>
                <a:srgbClr val="000000"/>
              </a:buClr>
              <a:buSzPts val="1100"/>
              <a:buFont typeface="Arial"/>
              <a:buNone/>
            </a:pPr>
            <a:endParaRPr lang="cs-CZ" sz="1100" u="sng" dirty="0">
              <a:solidFill>
                <a:schemeClr val="hlink"/>
              </a:solidFill>
              <a:hlinkClick r:id="rId10"/>
            </a:endParaRPr>
          </a:p>
          <a:p>
            <a:pPr marL="0" marR="0" lvl="0" indent="0" algn="l" rtl="0">
              <a:lnSpc>
                <a:spcPct val="100000"/>
              </a:lnSpc>
              <a:spcBef>
                <a:spcPts val="0"/>
              </a:spcBef>
              <a:spcAft>
                <a:spcPts val="0"/>
              </a:spcAft>
              <a:buClr>
                <a:srgbClr val="000000"/>
              </a:buClr>
              <a:buSzPts val="1100"/>
              <a:buFont typeface="Arial"/>
              <a:buNone/>
            </a:pPr>
            <a:r>
              <a:rPr lang="en" sz="1100" b="0" i="0" u="sng" strike="noStrike" cap="none" dirty="0" smtClean="0">
                <a:solidFill>
                  <a:schemeClr val="hlink"/>
                </a:solidFill>
                <a:latin typeface="Arial"/>
                <a:ea typeface="Arial"/>
                <a:cs typeface="Arial"/>
                <a:sym typeface="Arial"/>
                <a:hlinkClick r:id="rId10"/>
              </a:rPr>
              <a:t>https</a:t>
            </a:r>
            <a:r>
              <a:rPr lang="en" sz="1100" b="0" i="0" u="sng" strike="noStrike" cap="none" dirty="0">
                <a:solidFill>
                  <a:schemeClr val="hlink"/>
                </a:solidFill>
                <a:latin typeface="Arial"/>
                <a:ea typeface="Arial"/>
                <a:cs typeface="Arial"/>
                <a:sym typeface="Arial"/>
                <a:hlinkClick r:id="rId10"/>
              </a:rPr>
              <a:t>://get.plickers.com/</a:t>
            </a:r>
            <a:endParaRPr sz="600" b="0" i="0" u="none" strike="noStrike" cap="none" dirty="0">
              <a:solidFill>
                <a:srgbClr val="000000"/>
              </a:solidFill>
              <a:latin typeface="Arial"/>
              <a:ea typeface="Arial"/>
              <a:cs typeface="Arial"/>
              <a:sym typeface="Arial"/>
            </a:endParaRPr>
          </a:p>
        </p:txBody>
      </p:sp>
      <p:sp>
        <p:nvSpPr>
          <p:cNvPr id="27" name="Google Shape;2965;p290"/>
          <p:cNvSpPr txBox="1"/>
          <p:nvPr/>
        </p:nvSpPr>
        <p:spPr>
          <a:xfrm>
            <a:off x="5836375" y="4346800"/>
            <a:ext cx="1836900" cy="35391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dirty="0" smtClean="0">
                <a:solidFill>
                  <a:schemeClr val="hlink"/>
                </a:solidFill>
                <a:latin typeface="Arial"/>
                <a:ea typeface="Arial"/>
                <a:cs typeface="Arial"/>
                <a:sym typeface="Arial"/>
                <a:hlinkClick r:id="rId11"/>
              </a:rPr>
              <a:t>https</a:t>
            </a:r>
            <a:r>
              <a:rPr lang="en" sz="1100" b="0" i="0" u="sng" strike="noStrike" cap="none" dirty="0">
                <a:solidFill>
                  <a:schemeClr val="hlink"/>
                </a:solidFill>
                <a:latin typeface="Arial"/>
                <a:ea typeface="Arial"/>
                <a:cs typeface="Arial"/>
                <a:sym typeface="Arial"/>
                <a:hlinkClick r:id="rId11"/>
              </a:rPr>
              <a:t>://www.blogger.com/</a:t>
            </a:r>
            <a:endParaRPr sz="600" b="0" i="0" u="none" strike="noStrike" cap="none" dirty="0">
              <a:solidFill>
                <a:srgbClr val="000000"/>
              </a:solidFill>
              <a:latin typeface="Arial"/>
              <a:ea typeface="Arial"/>
              <a:cs typeface="Arial"/>
              <a:sym typeface="Arial"/>
            </a:endParaRPr>
          </a:p>
        </p:txBody>
      </p:sp>
      <p:sp>
        <p:nvSpPr>
          <p:cNvPr id="28" name="Obdélník 27"/>
          <p:cNvSpPr/>
          <p:nvPr/>
        </p:nvSpPr>
        <p:spPr>
          <a:xfrm>
            <a:off x="1510147" y="2417862"/>
            <a:ext cx="1724958" cy="307777"/>
          </a:xfrm>
          <a:prstGeom prst="rect">
            <a:avLst/>
          </a:prstGeom>
        </p:spPr>
        <p:txBody>
          <a:bodyPr wrap="square">
            <a:spAutoFit/>
          </a:bodyPr>
          <a:lstStyle/>
          <a:p>
            <a:pPr lvl="0" algn="ctr">
              <a:buClr>
                <a:schemeClr val="dk1"/>
              </a:buClr>
              <a:buSzPts val="1100"/>
            </a:pPr>
            <a:r>
              <a:rPr lang="cs-CZ" u="sng" dirty="0">
                <a:solidFill>
                  <a:schemeClr val="hlink"/>
                </a:solidFill>
                <a:hlinkClick r:id="rId12"/>
              </a:rPr>
              <a:t>https://quizizz.com/</a:t>
            </a:r>
            <a:endParaRPr lang="cs-CZ" sz="1050" dirty="0">
              <a:solidFill>
                <a:schemeClr val="dk1"/>
              </a:solidFill>
            </a:endParaRPr>
          </a:p>
        </p:txBody>
      </p:sp>
      <p:pic>
        <p:nvPicPr>
          <p:cNvPr id="29" name="Obrázek 28"/>
          <p:cNvPicPr>
            <a:picLocks noChangeAspect="1"/>
          </p:cNvPicPr>
          <p:nvPr/>
        </p:nvPicPr>
        <p:blipFill>
          <a:blip r:embed="rId13"/>
          <a:stretch>
            <a:fillRect/>
          </a:stretch>
        </p:blipFill>
        <p:spPr>
          <a:xfrm>
            <a:off x="562980" y="1122096"/>
            <a:ext cx="790874" cy="787179"/>
          </a:xfrm>
          <a:prstGeom prst="rect">
            <a:avLst/>
          </a:prstGeom>
        </p:spPr>
      </p:pic>
      <p:pic>
        <p:nvPicPr>
          <p:cNvPr id="30" name="Obrázek 29"/>
          <p:cNvPicPr>
            <a:picLocks noChangeAspect="1"/>
          </p:cNvPicPr>
          <p:nvPr/>
        </p:nvPicPr>
        <p:blipFill>
          <a:blip r:embed="rId14"/>
          <a:stretch>
            <a:fillRect/>
          </a:stretch>
        </p:blipFill>
        <p:spPr>
          <a:xfrm>
            <a:off x="144103" y="2990914"/>
            <a:ext cx="1677556" cy="841943"/>
          </a:xfrm>
          <a:prstGeom prst="rect">
            <a:avLst/>
          </a:prstGeom>
        </p:spPr>
      </p:pic>
      <p:sp>
        <p:nvSpPr>
          <p:cNvPr id="31" name="Google Shape;923;p107"/>
          <p:cNvSpPr txBox="1"/>
          <p:nvPr/>
        </p:nvSpPr>
        <p:spPr>
          <a:xfrm>
            <a:off x="1510146" y="3249331"/>
            <a:ext cx="1884217"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100" b="0" i="0" u="sng" strike="noStrike" cap="none" dirty="0">
                <a:solidFill>
                  <a:schemeClr val="hlink"/>
                </a:solidFill>
                <a:latin typeface="Arial"/>
                <a:ea typeface="Arial"/>
                <a:cs typeface="Arial"/>
                <a:sym typeface="Arial"/>
                <a:hlinkClick r:id="rId15"/>
              </a:rPr>
              <a:t>https://www.thinglink.com/</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
        <p:nvSpPr>
          <p:cNvPr id="34" name="Obdélník 33"/>
          <p:cNvSpPr/>
          <p:nvPr/>
        </p:nvSpPr>
        <p:spPr>
          <a:xfrm>
            <a:off x="1399481" y="1283001"/>
            <a:ext cx="1786501" cy="469359"/>
          </a:xfrm>
          <a:prstGeom prst="rect">
            <a:avLst/>
          </a:prstGeom>
        </p:spPr>
        <p:txBody>
          <a:bodyPr wrap="square">
            <a:spAutoFit/>
          </a:bodyPr>
          <a:lstStyle/>
          <a:p>
            <a:pPr lvl="0">
              <a:buSzPts val="1100"/>
            </a:pPr>
            <a:r>
              <a:rPr lang="cs-CZ" u="sng" dirty="0">
                <a:solidFill>
                  <a:schemeClr val="hlink"/>
                </a:solidFill>
                <a:hlinkClick r:id="rId16"/>
              </a:rPr>
              <a:t>https://nearpod.com</a:t>
            </a:r>
            <a:r>
              <a:rPr lang="cs-CZ" sz="1050" dirty="0"/>
              <a:t>/</a:t>
            </a:r>
          </a:p>
          <a:p>
            <a:pPr lvl="0">
              <a:buSzPts val="900"/>
            </a:pPr>
            <a:endParaRPr lang="cs-CZ" sz="1050" dirty="0"/>
          </a:p>
        </p:txBody>
      </p:sp>
      <p:pic>
        <p:nvPicPr>
          <p:cNvPr id="35" name="Google Shape;2696;p259"/>
          <p:cNvPicPr preferRelativeResize="0"/>
          <p:nvPr/>
        </p:nvPicPr>
        <p:blipFill rotWithShape="1">
          <a:blip r:embed="rId17">
            <a:alphaModFix/>
          </a:blip>
          <a:srcRect/>
          <a:stretch/>
        </p:blipFill>
        <p:spPr>
          <a:xfrm>
            <a:off x="5513206" y="2006411"/>
            <a:ext cx="2253525" cy="565339"/>
          </a:xfrm>
          <a:prstGeom prst="rect">
            <a:avLst/>
          </a:prstGeom>
          <a:noFill/>
          <a:ln>
            <a:noFill/>
          </a:ln>
        </p:spPr>
      </p:pic>
      <p:pic>
        <p:nvPicPr>
          <p:cNvPr id="36" name="Google Shape;944;p109"/>
          <p:cNvPicPr preferRelativeResize="0"/>
          <p:nvPr/>
        </p:nvPicPr>
        <p:blipFill rotWithShape="1">
          <a:blip r:embed="rId18">
            <a:alphaModFix/>
          </a:blip>
          <a:srcRect/>
          <a:stretch/>
        </p:blipFill>
        <p:spPr>
          <a:xfrm>
            <a:off x="5536756" y="3195112"/>
            <a:ext cx="2284136" cy="505937"/>
          </a:xfrm>
          <a:prstGeom prst="rect">
            <a:avLst/>
          </a:prstGeom>
          <a:noFill/>
          <a:ln>
            <a:noFill/>
          </a:ln>
        </p:spPr>
      </p:pic>
      <p:sp>
        <p:nvSpPr>
          <p:cNvPr id="37" name="Obdélník 36"/>
          <p:cNvSpPr/>
          <p:nvPr/>
        </p:nvSpPr>
        <p:spPr>
          <a:xfrm>
            <a:off x="5419750" y="2337071"/>
            <a:ext cx="2886050" cy="1762021"/>
          </a:xfrm>
          <a:prstGeom prst="rect">
            <a:avLst/>
          </a:prstGeom>
        </p:spPr>
        <p:txBody>
          <a:bodyPr wrap="square">
            <a:spAutoFit/>
          </a:bodyPr>
          <a:lstStyle/>
          <a:p>
            <a:pPr lvl="0" algn="ctr">
              <a:buClr>
                <a:schemeClr val="dk1"/>
              </a:buClr>
              <a:buSzPts val="1100"/>
            </a:pPr>
            <a:endParaRPr lang="cs-CZ" u="sng" dirty="0" smtClean="0">
              <a:solidFill>
                <a:schemeClr val="hlink"/>
              </a:solidFill>
              <a:hlinkClick r:id="rId19"/>
            </a:endParaRPr>
          </a:p>
          <a:p>
            <a:pPr lvl="0" algn="ctr">
              <a:buClr>
                <a:schemeClr val="dk1"/>
              </a:buClr>
              <a:buSzPts val="1100"/>
            </a:pPr>
            <a:endParaRPr lang="cs-CZ" u="sng" dirty="0">
              <a:solidFill>
                <a:schemeClr val="hlink"/>
              </a:solidFill>
              <a:hlinkClick r:id="rId19"/>
            </a:endParaRPr>
          </a:p>
          <a:p>
            <a:pPr lvl="0" algn="ctr">
              <a:buClr>
                <a:schemeClr val="dk1"/>
              </a:buClr>
              <a:buSzPts val="1100"/>
            </a:pPr>
            <a:endParaRPr lang="cs-CZ" u="sng" dirty="0" smtClean="0">
              <a:solidFill>
                <a:schemeClr val="hlink"/>
              </a:solidFill>
              <a:hlinkClick r:id="rId19"/>
            </a:endParaRPr>
          </a:p>
          <a:p>
            <a:pPr lvl="0" algn="ctr">
              <a:buClr>
                <a:schemeClr val="dk1"/>
              </a:buClr>
              <a:buSzPts val="1100"/>
            </a:pPr>
            <a:endParaRPr lang="cs-CZ" u="sng" dirty="0">
              <a:solidFill>
                <a:schemeClr val="hlink"/>
              </a:solidFill>
              <a:hlinkClick r:id="rId19"/>
            </a:endParaRPr>
          </a:p>
          <a:p>
            <a:pPr lvl="0" algn="ctr">
              <a:buClr>
                <a:schemeClr val="dk1"/>
              </a:buClr>
              <a:buSzPts val="1100"/>
            </a:pPr>
            <a:endParaRPr lang="cs-CZ" u="sng" dirty="0" smtClean="0">
              <a:solidFill>
                <a:schemeClr val="hlink"/>
              </a:solidFill>
              <a:hlinkClick r:id="rId19"/>
            </a:endParaRPr>
          </a:p>
          <a:p>
            <a:pPr lvl="0" algn="ctr">
              <a:buClr>
                <a:schemeClr val="dk1"/>
              </a:buClr>
              <a:buSzPts val="1100"/>
            </a:pPr>
            <a:endParaRPr lang="cs-CZ" u="sng" dirty="0">
              <a:solidFill>
                <a:schemeClr val="hlink"/>
              </a:solidFill>
              <a:hlinkClick r:id="rId19"/>
            </a:endParaRPr>
          </a:p>
          <a:p>
            <a:pPr lvl="0" algn="ctr">
              <a:buClr>
                <a:schemeClr val="dk1"/>
              </a:buClr>
              <a:buSzPts val="1100"/>
            </a:pPr>
            <a:r>
              <a:rPr lang="cs-CZ" u="sng" dirty="0" smtClean="0">
                <a:solidFill>
                  <a:schemeClr val="hlink"/>
                </a:solidFill>
                <a:hlinkClick r:id="rId19"/>
              </a:rPr>
              <a:t>https</a:t>
            </a:r>
            <a:r>
              <a:rPr lang="cs-CZ" u="sng" dirty="0">
                <a:solidFill>
                  <a:schemeClr val="hlink"/>
                </a:solidFill>
                <a:hlinkClick r:id="rId19"/>
              </a:rPr>
              <a:t>://www.blendspace.com/</a:t>
            </a:r>
            <a:endParaRPr lang="cs-CZ" sz="1050" dirty="0">
              <a:solidFill>
                <a:schemeClr val="dk1"/>
              </a:solidFill>
            </a:endParaRPr>
          </a:p>
          <a:p>
            <a:pPr lvl="0" algn="ctr">
              <a:buSzPts val="900"/>
            </a:pPr>
            <a:endParaRPr lang="cs-CZ" sz="1050" dirty="0"/>
          </a:p>
        </p:txBody>
      </p:sp>
      <p:sp>
        <p:nvSpPr>
          <p:cNvPr id="39" name="Obdélník 38"/>
          <p:cNvSpPr/>
          <p:nvPr/>
        </p:nvSpPr>
        <p:spPr>
          <a:xfrm>
            <a:off x="5345609" y="810492"/>
            <a:ext cx="2164242" cy="307777"/>
          </a:xfrm>
          <a:prstGeom prst="rect">
            <a:avLst/>
          </a:prstGeom>
        </p:spPr>
        <p:txBody>
          <a:bodyPr wrap="square">
            <a:spAutoFit/>
          </a:bodyPr>
          <a:lstStyle/>
          <a:p>
            <a:pPr lvl="0">
              <a:buSzPts val="2400"/>
            </a:pPr>
            <a:r>
              <a:rPr lang="cs-CZ" b="1" u="sng" dirty="0"/>
              <a:t>Stop </a:t>
            </a:r>
            <a:r>
              <a:rPr lang="cs-CZ" b="1" u="sng" dirty="0" err="1"/>
              <a:t>Motion</a:t>
            </a:r>
            <a:r>
              <a:rPr lang="cs-CZ" b="1" u="sng" dirty="0"/>
              <a:t> Studio </a:t>
            </a:r>
            <a:endParaRPr lang="cs-CZ" b="1" u="sng" dirty="0"/>
          </a:p>
        </p:txBody>
      </p:sp>
      <p:sp>
        <p:nvSpPr>
          <p:cNvPr id="40" name="Obdélník 39"/>
          <p:cNvSpPr/>
          <p:nvPr/>
        </p:nvSpPr>
        <p:spPr>
          <a:xfrm>
            <a:off x="2379985" y="2622138"/>
            <a:ext cx="2823292" cy="1815882"/>
          </a:xfrm>
          <a:prstGeom prst="rect">
            <a:avLst/>
          </a:prstGeom>
        </p:spPr>
        <p:txBody>
          <a:bodyPr wrap="square">
            <a:spAutoFit/>
          </a:bodyPr>
          <a:lstStyle/>
          <a:p>
            <a:pPr lvl="0" algn="ctr">
              <a:buSzPts val="1100"/>
            </a:pPr>
            <a:endParaRPr lang="cs-CZ" u="sng" dirty="0" smtClean="0">
              <a:solidFill>
                <a:schemeClr val="hlink"/>
              </a:solidFill>
              <a:hlinkClick r:id="rId20"/>
            </a:endParaRPr>
          </a:p>
          <a:p>
            <a:pPr lvl="0" algn="ctr">
              <a:buSzPts val="1100"/>
            </a:pPr>
            <a:endParaRPr lang="cs-CZ" u="sng" dirty="0">
              <a:solidFill>
                <a:schemeClr val="hlink"/>
              </a:solidFill>
              <a:hlinkClick r:id="rId20"/>
            </a:endParaRPr>
          </a:p>
          <a:p>
            <a:pPr lvl="0" algn="ctr">
              <a:buSzPts val="1100"/>
            </a:pPr>
            <a:endParaRPr lang="cs-CZ" u="sng" dirty="0" smtClean="0">
              <a:solidFill>
                <a:schemeClr val="hlink"/>
              </a:solidFill>
              <a:hlinkClick r:id="rId20"/>
            </a:endParaRPr>
          </a:p>
          <a:p>
            <a:pPr lvl="0" algn="ctr">
              <a:buSzPts val="1100"/>
            </a:pPr>
            <a:endParaRPr lang="cs-CZ" u="sng" dirty="0">
              <a:solidFill>
                <a:schemeClr val="hlink"/>
              </a:solidFill>
              <a:hlinkClick r:id="rId20"/>
            </a:endParaRPr>
          </a:p>
          <a:p>
            <a:pPr lvl="0" algn="ctr">
              <a:buSzPts val="1100"/>
            </a:pPr>
            <a:endParaRPr lang="cs-CZ" u="sng" dirty="0" smtClean="0">
              <a:solidFill>
                <a:schemeClr val="hlink"/>
              </a:solidFill>
              <a:hlinkClick r:id="rId20"/>
            </a:endParaRPr>
          </a:p>
          <a:p>
            <a:pPr lvl="0" algn="ctr">
              <a:buSzPts val="1100"/>
            </a:pPr>
            <a:endParaRPr lang="cs-CZ" u="sng" dirty="0">
              <a:solidFill>
                <a:schemeClr val="hlink"/>
              </a:solidFill>
              <a:hlinkClick r:id="rId20"/>
            </a:endParaRPr>
          </a:p>
          <a:p>
            <a:pPr lvl="0" algn="ctr">
              <a:buSzPts val="1100"/>
            </a:pPr>
            <a:endParaRPr lang="cs-CZ" u="sng" dirty="0" smtClean="0">
              <a:solidFill>
                <a:schemeClr val="hlink"/>
              </a:solidFill>
              <a:hlinkClick r:id="rId20"/>
            </a:endParaRPr>
          </a:p>
          <a:p>
            <a:pPr lvl="0" algn="ctr">
              <a:buSzPts val="1100"/>
            </a:pPr>
            <a:r>
              <a:rPr lang="cs-CZ" u="sng" dirty="0" smtClean="0">
                <a:solidFill>
                  <a:schemeClr val="hlink"/>
                </a:solidFill>
                <a:hlinkClick r:id="rId20"/>
              </a:rPr>
              <a:t>https://edpuzzle.com/</a:t>
            </a:r>
            <a:endParaRPr lang="cs-CZ" sz="1050" dirty="0"/>
          </a:p>
        </p:txBody>
      </p:sp>
      <p:pic>
        <p:nvPicPr>
          <p:cNvPr id="41" name="Obrázek 4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51133" y="2432403"/>
            <a:ext cx="1988032" cy="658762"/>
          </a:xfrm>
          <a:prstGeom prst="rect">
            <a:avLst/>
          </a:prstGeom>
        </p:spPr>
      </p:pic>
      <p:pic>
        <p:nvPicPr>
          <p:cNvPr id="42" name="Google Shape;2017;p198"/>
          <p:cNvPicPr preferRelativeResize="0"/>
          <p:nvPr/>
        </p:nvPicPr>
        <p:blipFill rotWithShape="1">
          <a:blip r:embed="rId22">
            <a:alphaModFix/>
          </a:blip>
          <a:srcRect/>
          <a:stretch/>
        </p:blipFill>
        <p:spPr>
          <a:xfrm>
            <a:off x="7577240" y="3993300"/>
            <a:ext cx="1299046" cy="634300"/>
          </a:xfrm>
          <a:prstGeom prst="rect">
            <a:avLst/>
          </a:prstGeom>
          <a:noFill/>
          <a:ln>
            <a:noFill/>
          </a:ln>
        </p:spPr>
      </p:pic>
      <p:sp>
        <p:nvSpPr>
          <p:cNvPr id="43" name="Obdélník 42"/>
          <p:cNvSpPr/>
          <p:nvPr/>
        </p:nvSpPr>
        <p:spPr>
          <a:xfrm>
            <a:off x="311700" y="2417862"/>
            <a:ext cx="8616645" cy="2893100"/>
          </a:xfrm>
          <a:prstGeom prst="rect">
            <a:avLst/>
          </a:prstGeom>
        </p:spPr>
        <p:txBody>
          <a:bodyPr wrap="square">
            <a:spAutoFit/>
          </a:bodyPr>
          <a:lstStyle/>
          <a:p>
            <a:pPr lvl="0" algn="ctr">
              <a:buClr>
                <a:schemeClr val="dk1"/>
              </a:buClr>
              <a:buSzPts val="1100"/>
            </a:pPr>
            <a:endParaRPr lang="cs-CZ" u="sng" dirty="0" smtClean="0">
              <a:solidFill>
                <a:schemeClr val="hlink"/>
              </a:solidFill>
              <a:hlinkClick r:id="rId23"/>
            </a:endParaRPr>
          </a:p>
          <a:p>
            <a:pPr lvl="0" algn="ctr">
              <a:buClr>
                <a:schemeClr val="dk1"/>
              </a:buClr>
              <a:buSzPts val="1100"/>
            </a:pPr>
            <a:endParaRPr lang="cs-CZ" u="sng" dirty="0" smtClean="0">
              <a:solidFill>
                <a:schemeClr val="hlink"/>
              </a:solidFill>
              <a:hlinkClick r:id="rId23"/>
            </a:endParaRPr>
          </a:p>
          <a:p>
            <a:pPr lvl="0" algn="ctr">
              <a:buClr>
                <a:schemeClr val="dk1"/>
              </a:buClr>
              <a:buSzPts val="1100"/>
            </a:pPr>
            <a:endParaRPr lang="cs-CZ" u="sng" dirty="0">
              <a:solidFill>
                <a:schemeClr val="hlink"/>
              </a:solidFill>
              <a:hlinkClick r:id="rId23"/>
            </a:endParaRPr>
          </a:p>
          <a:p>
            <a:pPr lvl="0" algn="ctr">
              <a:buClr>
                <a:schemeClr val="dk1"/>
              </a:buClr>
              <a:buSzPts val="1100"/>
            </a:pPr>
            <a:endParaRPr lang="cs-CZ" u="sng" dirty="0" smtClean="0">
              <a:solidFill>
                <a:schemeClr val="hlink"/>
              </a:solidFill>
              <a:hlinkClick r:id="rId23"/>
            </a:endParaRPr>
          </a:p>
          <a:p>
            <a:pPr lvl="0" algn="ctr">
              <a:buClr>
                <a:schemeClr val="dk1"/>
              </a:buClr>
              <a:buSzPts val="1100"/>
            </a:pPr>
            <a:endParaRPr lang="cs-CZ" u="sng" dirty="0">
              <a:solidFill>
                <a:schemeClr val="hlink"/>
              </a:solidFill>
              <a:hlinkClick r:id="rId23"/>
            </a:endParaRPr>
          </a:p>
          <a:p>
            <a:pPr lvl="0" algn="ctr">
              <a:buClr>
                <a:schemeClr val="dk1"/>
              </a:buClr>
              <a:buSzPts val="1100"/>
            </a:pPr>
            <a:endParaRPr lang="cs-CZ" u="sng" dirty="0" smtClean="0">
              <a:solidFill>
                <a:schemeClr val="hlink"/>
              </a:solidFill>
              <a:hlinkClick r:id="rId23"/>
            </a:endParaRPr>
          </a:p>
          <a:p>
            <a:pPr lvl="0" algn="ctr">
              <a:buClr>
                <a:schemeClr val="dk1"/>
              </a:buClr>
              <a:buSzPts val="1100"/>
            </a:pPr>
            <a:endParaRPr lang="cs-CZ" u="sng" dirty="0">
              <a:solidFill>
                <a:schemeClr val="hlink"/>
              </a:solidFill>
              <a:hlinkClick r:id="rId23"/>
            </a:endParaRPr>
          </a:p>
          <a:p>
            <a:pPr lvl="0" algn="ctr">
              <a:buClr>
                <a:schemeClr val="dk1"/>
              </a:buClr>
              <a:buSzPts val="1100"/>
            </a:pPr>
            <a:endParaRPr lang="cs-CZ" u="sng" dirty="0" smtClean="0">
              <a:solidFill>
                <a:schemeClr val="hlink"/>
              </a:solidFill>
              <a:hlinkClick r:id="rId23"/>
            </a:endParaRPr>
          </a:p>
          <a:p>
            <a:pPr lvl="0" algn="ctr">
              <a:buClr>
                <a:schemeClr val="dk1"/>
              </a:buClr>
              <a:buSzPts val="1100"/>
            </a:pPr>
            <a:endParaRPr lang="cs-CZ" u="sng" dirty="0">
              <a:solidFill>
                <a:schemeClr val="hlink"/>
              </a:solidFill>
              <a:hlinkClick r:id="rId23"/>
            </a:endParaRPr>
          </a:p>
          <a:p>
            <a:pPr lvl="0" algn="ctr">
              <a:buClr>
                <a:schemeClr val="dk1"/>
              </a:buClr>
              <a:buSzPts val="1100"/>
            </a:pPr>
            <a:endParaRPr lang="cs-CZ" u="sng" dirty="0" smtClean="0">
              <a:solidFill>
                <a:schemeClr val="hlink"/>
              </a:solidFill>
              <a:hlinkClick r:id="rId23"/>
            </a:endParaRPr>
          </a:p>
          <a:p>
            <a:pPr lvl="0" algn="ctr">
              <a:buClr>
                <a:schemeClr val="dk1"/>
              </a:buClr>
              <a:buSzPts val="1100"/>
            </a:pPr>
            <a:endParaRPr lang="cs-CZ" u="sng" dirty="0">
              <a:solidFill>
                <a:schemeClr val="hlink"/>
              </a:solidFill>
              <a:hlinkClick r:id="rId23"/>
            </a:endParaRPr>
          </a:p>
          <a:p>
            <a:pPr lvl="0" algn="ctr">
              <a:buClr>
                <a:schemeClr val="dk1"/>
              </a:buClr>
              <a:buSzPts val="1100"/>
            </a:pPr>
            <a:endParaRPr lang="cs-CZ" u="sng" dirty="0" smtClean="0">
              <a:solidFill>
                <a:schemeClr val="hlink"/>
              </a:solidFill>
              <a:hlinkClick r:id="rId23"/>
            </a:endParaRPr>
          </a:p>
          <a:p>
            <a:pPr lvl="0" algn="ctr">
              <a:buClr>
                <a:schemeClr val="dk1"/>
              </a:buClr>
              <a:buSzPts val="1100"/>
            </a:pPr>
            <a:r>
              <a:rPr lang="cs-CZ" u="sng" dirty="0">
                <a:solidFill>
                  <a:schemeClr val="hlink"/>
                </a:solidFill>
                <a:hlinkClick r:id="rId23"/>
              </a:rPr>
              <a:t> </a:t>
            </a:r>
            <a:r>
              <a:rPr lang="cs-CZ" u="sng" dirty="0" smtClean="0">
                <a:solidFill>
                  <a:schemeClr val="hlink"/>
                </a:solidFill>
                <a:hlinkClick r:id="rId23"/>
              </a:rPr>
              <a:t>                                                                                                                                  https</a:t>
            </a:r>
            <a:r>
              <a:rPr lang="cs-CZ" u="sng" dirty="0">
                <a:solidFill>
                  <a:schemeClr val="hlink"/>
                </a:solidFill>
                <a:hlinkClick r:id="rId23"/>
              </a:rPr>
              <a:t>://bookcreator.com/</a:t>
            </a:r>
            <a:endParaRPr lang="cs-CZ" sz="1800" dirty="0">
              <a:solidFill>
                <a:schemeClr val="dk1"/>
              </a:solidFill>
            </a:endParaRPr>
          </a:p>
        </p:txBody>
      </p:sp>
      <p:pic>
        <p:nvPicPr>
          <p:cNvPr id="44" name="Google Shape;2092;p204"/>
          <p:cNvPicPr preferRelativeResize="0"/>
          <p:nvPr/>
        </p:nvPicPr>
        <p:blipFill rotWithShape="1">
          <a:blip r:embed="rId24">
            <a:alphaModFix/>
          </a:blip>
          <a:srcRect/>
          <a:stretch/>
        </p:blipFill>
        <p:spPr>
          <a:xfrm>
            <a:off x="4572000" y="203862"/>
            <a:ext cx="2937850" cy="482325"/>
          </a:xfrm>
          <a:prstGeom prst="rect">
            <a:avLst/>
          </a:prstGeom>
          <a:noFill/>
          <a:ln>
            <a:noFill/>
          </a:ln>
        </p:spPr>
      </p:pic>
      <p:sp>
        <p:nvSpPr>
          <p:cNvPr id="45" name="Obdélník 44"/>
          <p:cNvSpPr/>
          <p:nvPr/>
        </p:nvSpPr>
        <p:spPr>
          <a:xfrm>
            <a:off x="3560618" y="2114522"/>
            <a:ext cx="1784991" cy="307777"/>
          </a:xfrm>
          <a:prstGeom prst="rect">
            <a:avLst/>
          </a:prstGeom>
        </p:spPr>
        <p:txBody>
          <a:bodyPr wrap="square">
            <a:spAutoFit/>
          </a:bodyPr>
          <a:lstStyle/>
          <a:p>
            <a:pPr lvl="0" algn="ctr">
              <a:buClr>
                <a:schemeClr val="dk1"/>
              </a:buClr>
              <a:buSzPts val="1100"/>
            </a:pPr>
            <a:r>
              <a:rPr lang="cs-CZ" u="sng" dirty="0">
                <a:solidFill>
                  <a:schemeClr val="hlink"/>
                </a:solidFill>
                <a:hlinkClick r:id="rId25"/>
              </a:rPr>
              <a:t>https://prezi.com/</a:t>
            </a:r>
            <a:endParaRPr lang="cs-CZ" sz="1050" dirty="0">
              <a:solidFill>
                <a:schemeClr val="dk1"/>
              </a:solidFill>
            </a:endParaRPr>
          </a:p>
        </p:txBody>
      </p:sp>
      <p:pic>
        <p:nvPicPr>
          <p:cNvPr id="46" name="Obrázek 4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91447" y="724660"/>
            <a:ext cx="756625" cy="739960"/>
          </a:xfrm>
          <a:prstGeom prst="rect">
            <a:avLst/>
          </a:prstGeom>
        </p:spPr>
      </p:pic>
      <p:sp>
        <p:nvSpPr>
          <p:cNvPr id="47" name="Obdélník 46"/>
          <p:cNvSpPr/>
          <p:nvPr/>
        </p:nvSpPr>
        <p:spPr>
          <a:xfrm>
            <a:off x="4973782" y="1190832"/>
            <a:ext cx="4052454" cy="954107"/>
          </a:xfrm>
          <a:prstGeom prst="rect">
            <a:avLst/>
          </a:prstGeom>
        </p:spPr>
        <p:txBody>
          <a:bodyPr wrap="square">
            <a:spAutoFit/>
          </a:bodyPr>
          <a:lstStyle/>
          <a:p>
            <a:r>
              <a:rPr lang="cs-CZ" dirty="0" smtClean="0"/>
              <a:t>                        </a:t>
            </a:r>
          </a:p>
          <a:p>
            <a:endParaRPr lang="cs-CZ" dirty="0"/>
          </a:p>
          <a:p>
            <a:r>
              <a:rPr lang="cs-CZ" dirty="0" smtClean="0"/>
              <a:t>                                       </a:t>
            </a:r>
            <a:r>
              <a:rPr lang="cs-CZ" dirty="0" smtClean="0">
                <a:hlinkClick r:id="rId27"/>
              </a:rPr>
              <a:t>https</a:t>
            </a:r>
            <a:r>
              <a:rPr lang="cs-CZ" dirty="0">
                <a:hlinkClick r:id="rId27"/>
              </a:rPr>
              <a:t>://spark.adobe.com</a:t>
            </a:r>
            <a:r>
              <a:rPr lang="cs-CZ" dirty="0" smtClean="0">
                <a:hlinkClick r:id="rId27"/>
              </a:rPr>
              <a:t>/</a:t>
            </a:r>
            <a:endParaRPr lang="cs-CZ" dirty="0" smtClean="0"/>
          </a:p>
          <a:p>
            <a:endParaRPr lang="cs-CZ" dirty="0"/>
          </a:p>
        </p:txBody>
      </p:sp>
      <p:sp>
        <p:nvSpPr>
          <p:cNvPr id="48" name="Obdélník 47"/>
          <p:cNvSpPr/>
          <p:nvPr/>
        </p:nvSpPr>
        <p:spPr>
          <a:xfrm>
            <a:off x="3857702" y="2417862"/>
            <a:ext cx="4490370" cy="954107"/>
          </a:xfrm>
          <a:prstGeom prst="rect">
            <a:avLst/>
          </a:prstGeom>
        </p:spPr>
        <p:txBody>
          <a:bodyPr wrap="square">
            <a:spAutoFit/>
          </a:bodyPr>
          <a:lstStyle/>
          <a:p>
            <a:endParaRPr lang="cs-CZ" dirty="0" smtClean="0"/>
          </a:p>
          <a:p>
            <a:endParaRPr lang="cs-CZ" dirty="0"/>
          </a:p>
          <a:p>
            <a:r>
              <a:rPr lang="cs-CZ" dirty="0" smtClean="0"/>
              <a:t>                                                            </a:t>
            </a:r>
            <a:r>
              <a:rPr lang="cs-CZ" dirty="0" smtClean="0">
                <a:hlinkClick r:id="rId28"/>
              </a:rPr>
              <a:t>https</a:t>
            </a:r>
            <a:r>
              <a:rPr lang="cs-CZ" dirty="0">
                <a:hlinkClick r:id="rId28"/>
              </a:rPr>
              <a:t>://genial.ly</a:t>
            </a:r>
            <a:r>
              <a:rPr lang="cs-CZ" dirty="0" smtClean="0">
                <a:hlinkClick r:id="rId28"/>
              </a:rPr>
              <a:t>/</a:t>
            </a:r>
            <a:endParaRPr lang="cs-CZ" dirty="0" smtClean="0"/>
          </a:p>
          <a:p>
            <a:endParaRPr lang="cs-CZ" dirty="0"/>
          </a:p>
        </p:txBody>
      </p:sp>
    </p:spTree>
    <p:extLst>
      <p:ext uri="{BB962C8B-B14F-4D97-AF65-F5344CB8AC3E}">
        <p14:creationId xmlns:p14="http://schemas.microsoft.com/office/powerpoint/2010/main" val="3359788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2"/>
        <p:cNvGrpSpPr/>
        <p:nvPr/>
      </p:nvGrpSpPr>
      <p:grpSpPr>
        <a:xfrm>
          <a:off x="0" y="0"/>
          <a:ext cx="0" cy="0"/>
          <a:chOff x="0" y="0"/>
          <a:chExt cx="0" cy="0"/>
        </a:xfrm>
      </p:grpSpPr>
      <p:pic>
        <p:nvPicPr>
          <p:cNvPr id="1303" name="Google Shape;1303;p140" descr="Plickers is a free student response system.  &#10;&#10;Use www.plickers.com to print off the response card and set up your class and questions. &#10;&#10;Download the Plickers app for your device to scan the Plicker cards in the classroom.&#10;iTunes - https://itunes.apple.com/us/app/plickers/id701184049?mt=8&#10;Google Play - https://play.google.com/store/apps/details?id=com.plickers.client.android&amp;hl=en" title="Plickers In The Classroom">
            <a:hlinkClick r:id="rId3"/>
          </p:cNvPr>
          <p:cNvPicPr preferRelativeResize="0"/>
          <p:nvPr/>
        </p:nvPicPr>
        <p:blipFill rotWithShape="1">
          <a:blip r:embed="rId4">
            <a:alphaModFix/>
          </a:blip>
          <a:srcRect/>
          <a:stretch/>
        </p:blipFill>
        <p:spPr>
          <a:xfrm>
            <a:off x="148675" y="371950"/>
            <a:ext cx="5498467" cy="4123850"/>
          </a:xfrm>
          <a:prstGeom prst="rect">
            <a:avLst/>
          </a:prstGeom>
          <a:noFill/>
          <a:ln>
            <a:noFill/>
          </a:ln>
        </p:spPr>
      </p:pic>
      <p:sp>
        <p:nvSpPr>
          <p:cNvPr id="1304" name="Google Shape;1304;p140"/>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pic>
        <p:nvPicPr>
          <p:cNvPr id="1305" name="Google Shape;1305;p140" descr="Plickers » Arlington ISD"/>
          <p:cNvPicPr preferRelativeResize="0"/>
          <p:nvPr/>
        </p:nvPicPr>
        <p:blipFill rotWithShape="1">
          <a:blip r:embed="rId5">
            <a:alphaModFix/>
          </a:blip>
          <a:srcRect/>
          <a:stretch/>
        </p:blipFill>
        <p:spPr>
          <a:xfrm>
            <a:off x="6297790" y="1126287"/>
            <a:ext cx="1948175" cy="1948175"/>
          </a:xfrm>
          <a:prstGeom prst="rect">
            <a:avLst/>
          </a:prstGeom>
          <a:noFill/>
          <a:ln>
            <a:noFill/>
          </a:ln>
        </p:spPr>
      </p:pic>
      <p:sp>
        <p:nvSpPr>
          <p:cNvPr id="1306" name="Google Shape;1306;p140"/>
          <p:cNvSpPr txBox="1"/>
          <p:nvPr/>
        </p:nvSpPr>
        <p:spPr>
          <a:xfrm>
            <a:off x="4489850" y="4768450"/>
            <a:ext cx="44898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307" name="Google Shape;1307;p140"/>
          <p:cNvSpPr txBox="1"/>
          <p:nvPr/>
        </p:nvSpPr>
        <p:spPr>
          <a:xfrm>
            <a:off x="6660133" y="3445525"/>
            <a:ext cx="17361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6"/>
              </a:rPr>
              <a:t>https://get.plickers.com/</a:t>
            </a:r>
            <a:endParaRPr sz="900" b="0" i="0" u="none" strike="noStrike" cap="none">
              <a:solidFill>
                <a:schemeClr val="dk1"/>
              </a:solidFill>
              <a:latin typeface="Arial"/>
              <a:ea typeface="Arial"/>
              <a:cs typeface="Arial"/>
              <a:sym typeface="Arial"/>
            </a:endParaRPr>
          </a:p>
        </p:txBody>
      </p:sp>
      <p:sp>
        <p:nvSpPr>
          <p:cNvPr id="1308" name="Google Shape;1308;p140"/>
          <p:cNvSpPr txBox="1"/>
          <p:nvPr/>
        </p:nvSpPr>
        <p:spPr>
          <a:xfrm>
            <a:off x="3901675" y="4380100"/>
            <a:ext cx="1896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Arial"/>
                <a:ea typeface="Arial"/>
                <a:cs typeface="Arial"/>
                <a:sym typeface="Arial"/>
                <a:hlinkClick r:id="rId7"/>
              </a:rPr>
              <a:t>https://youtu.be/dMAX2EQnUXE</a:t>
            </a:r>
            <a:r>
              <a:rPr lang="en"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89"/>
        <p:cNvGrpSpPr/>
        <p:nvPr/>
      </p:nvGrpSpPr>
      <p:grpSpPr>
        <a:xfrm>
          <a:off x="0" y="0"/>
          <a:ext cx="0" cy="0"/>
          <a:chOff x="0" y="0"/>
          <a:chExt cx="0" cy="0"/>
        </a:xfrm>
      </p:grpSpPr>
      <p:sp>
        <p:nvSpPr>
          <p:cNvPr id="1790" name="Google Shape;1790;p180"/>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791" name="Google Shape;1791;p180"/>
          <p:cNvSpPr txBox="1"/>
          <p:nvPr/>
        </p:nvSpPr>
        <p:spPr>
          <a:xfrm>
            <a:off x="4039800" y="4721275"/>
            <a:ext cx="47925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792" name="Google Shape;1792;p180"/>
          <p:cNvPicPr preferRelativeResize="0"/>
          <p:nvPr/>
        </p:nvPicPr>
        <p:blipFill rotWithShape="1">
          <a:blip r:embed="rId3">
            <a:alphaModFix/>
          </a:blip>
          <a:srcRect/>
          <a:stretch/>
        </p:blipFill>
        <p:spPr>
          <a:xfrm>
            <a:off x="6259100" y="1632050"/>
            <a:ext cx="2573193" cy="1350925"/>
          </a:xfrm>
          <a:prstGeom prst="rect">
            <a:avLst/>
          </a:prstGeom>
          <a:noFill/>
          <a:ln>
            <a:noFill/>
          </a:ln>
        </p:spPr>
      </p:pic>
      <p:sp>
        <p:nvSpPr>
          <p:cNvPr id="1793" name="Google Shape;1793;p180"/>
          <p:cNvSpPr txBox="1"/>
          <p:nvPr/>
        </p:nvSpPr>
        <p:spPr>
          <a:xfrm>
            <a:off x="6115150" y="2939350"/>
            <a:ext cx="28611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sng" strike="noStrike" cap="none">
                <a:solidFill>
                  <a:schemeClr val="hlink"/>
                </a:solidFill>
                <a:latin typeface="Arial"/>
                <a:ea typeface="Arial"/>
                <a:cs typeface="Arial"/>
                <a:sym typeface="Arial"/>
                <a:hlinkClick r:id="rId4"/>
              </a:rPr>
              <a:t>https://is3-ssl.mzstatic.com/image/thumb/Purple114/v4/a0/fe/4b/a0fe4b5e-6209-6971-08ba-54b592bd77ff/Stop_Motion_Studio_AppIcon-1x_U007emarketing-0-7-85-220.jpeg/1200x630wa.png</a:t>
            </a:r>
            <a:r>
              <a:rPr lang="en" sz="800" b="0"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1794" name="Google Shape;1794;p180"/>
          <p:cNvSpPr txBox="1"/>
          <p:nvPr/>
        </p:nvSpPr>
        <p:spPr>
          <a:xfrm>
            <a:off x="5759475" y="921500"/>
            <a:ext cx="3214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sng" strike="noStrike" cap="none" dirty="0">
                <a:solidFill>
                  <a:srgbClr val="000000"/>
                </a:solidFill>
                <a:latin typeface="Arial"/>
                <a:ea typeface="Arial"/>
                <a:cs typeface="Arial"/>
                <a:sym typeface="Arial"/>
              </a:rPr>
              <a:t>Stop Motion Studio </a:t>
            </a:r>
            <a:endParaRPr sz="2400" b="1" i="0" u="sng" strike="noStrike" cap="none" dirty="0">
              <a:solidFill>
                <a:srgbClr val="000000"/>
              </a:solidFill>
              <a:latin typeface="Arial"/>
              <a:ea typeface="Arial"/>
              <a:cs typeface="Arial"/>
              <a:sym typeface="Arial"/>
            </a:endParaRPr>
          </a:p>
        </p:txBody>
      </p:sp>
      <p:sp>
        <p:nvSpPr>
          <p:cNvPr id="1795" name="Google Shape;1795;p180"/>
          <p:cNvSpPr txBox="1"/>
          <p:nvPr/>
        </p:nvSpPr>
        <p:spPr>
          <a:xfrm>
            <a:off x="267375" y="145473"/>
            <a:ext cx="5018134" cy="508132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dirty="0">
                <a:solidFill>
                  <a:srgbClr val="0000FF"/>
                </a:solidFill>
                <a:latin typeface="Arial"/>
                <a:ea typeface="Arial"/>
                <a:cs typeface="Arial"/>
                <a:sym typeface="Arial"/>
              </a:rPr>
              <a:t>Time to get creative! </a:t>
            </a:r>
            <a:endParaRPr sz="2100" b="0" i="0" u="none" strike="noStrike" cap="none" dirty="0">
              <a:solidFill>
                <a:srgbClr val="000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endParaRPr sz="2100" b="0" i="0" u="none" strike="noStrike" cap="none" dirty="0">
              <a:solidFill>
                <a:srgbClr val="000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endParaRPr sz="2100" b="0" i="0" u="none" strike="noStrike" cap="none" dirty="0">
              <a:solidFill>
                <a:srgbClr val="000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You have been provided with some playdough. Now it is time to make a character that can be the star of your film.</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Once you have created your character using the stop motion studio app to film a short clip of your animation.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796" name="Google Shape;1796;p180"/>
          <p:cNvPicPr preferRelativeResize="0"/>
          <p:nvPr/>
        </p:nvPicPr>
        <p:blipFill rotWithShape="1">
          <a:blip r:embed="rId5">
            <a:alphaModFix/>
          </a:blip>
          <a:srcRect/>
          <a:stretch/>
        </p:blipFill>
        <p:spPr>
          <a:xfrm>
            <a:off x="1545450" y="821376"/>
            <a:ext cx="2766150" cy="2382626"/>
          </a:xfrm>
          <a:prstGeom prst="rect">
            <a:avLst/>
          </a:prstGeom>
          <a:noFill/>
          <a:ln>
            <a:noFill/>
          </a:ln>
        </p:spPr>
      </p:pic>
      <p:sp>
        <p:nvSpPr>
          <p:cNvPr id="1797" name="Google Shape;1797;p180"/>
          <p:cNvSpPr txBox="1"/>
          <p:nvPr/>
        </p:nvSpPr>
        <p:spPr>
          <a:xfrm>
            <a:off x="1514775" y="2829313"/>
            <a:ext cx="3000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sng" strike="noStrike" cap="none">
                <a:solidFill>
                  <a:schemeClr val="hlink"/>
                </a:solidFill>
                <a:latin typeface="Arial"/>
                <a:ea typeface="Arial"/>
                <a:cs typeface="Arial"/>
                <a:sym typeface="Arial"/>
                <a:hlinkClick r:id="rId6"/>
              </a:rPr>
              <a:t>http://www.playdough-activities.com/images/playdough-gallery/simple-playdough-creations.jpg</a:t>
            </a:r>
            <a:r>
              <a:rPr lang="en" sz="800" b="0"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186"/>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858" name="Google Shape;1858;p186"/>
          <p:cNvSpPr txBox="1"/>
          <p:nvPr/>
        </p:nvSpPr>
        <p:spPr>
          <a:xfrm>
            <a:off x="4559950" y="4543200"/>
            <a:ext cx="44733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859" name="Google Shape;1859;p186"/>
          <p:cNvPicPr preferRelativeResize="0"/>
          <p:nvPr/>
        </p:nvPicPr>
        <p:blipFill rotWithShape="1">
          <a:blip r:embed="rId3">
            <a:alphaModFix/>
          </a:blip>
          <a:srcRect/>
          <a:stretch/>
        </p:blipFill>
        <p:spPr>
          <a:xfrm>
            <a:off x="6671550" y="1943225"/>
            <a:ext cx="1390650" cy="1400175"/>
          </a:xfrm>
          <a:prstGeom prst="rect">
            <a:avLst/>
          </a:prstGeom>
          <a:noFill/>
          <a:ln>
            <a:noFill/>
          </a:ln>
        </p:spPr>
      </p:pic>
      <p:sp>
        <p:nvSpPr>
          <p:cNvPr id="1860" name="Google Shape;1860;p186"/>
          <p:cNvSpPr txBox="1"/>
          <p:nvPr/>
        </p:nvSpPr>
        <p:spPr>
          <a:xfrm>
            <a:off x="5902350" y="3518475"/>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http://www.check123.com/</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861" name="Google Shape;1861;p186"/>
          <p:cNvSpPr txBox="1"/>
          <p:nvPr/>
        </p:nvSpPr>
        <p:spPr>
          <a:xfrm>
            <a:off x="647375" y="1794750"/>
            <a:ext cx="3855600" cy="1697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 sz="1500" b="1" i="0" u="none" strike="noStrike" cap="none">
                <a:solidFill>
                  <a:srgbClr val="202124"/>
                </a:solidFill>
                <a:highlight>
                  <a:srgbClr val="FFFFFF"/>
                </a:highlight>
                <a:latin typeface="Arial"/>
                <a:ea typeface="Arial"/>
                <a:cs typeface="Arial"/>
                <a:sym typeface="Arial"/>
              </a:rPr>
              <a:t>Check123</a:t>
            </a:r>
            <a:r>
              <a:rPr lang="en" sz="1500" b="0" i="0" u="none" strike="noStrike" cap="none">
                <a:solidFill>
                  <a:srgbClr val="202124"/>
                </a:solidFill>
                <a:highlight>
                  <a:srgbClr val="FFFFFF"/>
                </a:highlight>
                <a:latin typeface="Arial"/>
                <a:ea typeface="Arial"/>
                <a:cs typeface="Arial"/>
                <a:sym typeface="Arial"/>
              </a:rPr>
              <a:t> is the web's first Video Encyclopedia which is a place for people to come and learn about any topic in the world through videos running 1, 2 or 3 minutes long.</a:t>
            </a:r>
            <a:endParaRPr sz="1500" b="0" i="0" u="none" strike="noStrike" cap="none">
              <a:solidFill>
                <a:srgbClr val="202124"/>
              </a:solidFill>
              <a:highlight>
                <a:srgbClr val="FFFFFF"/>
              </a:highlight>
              <a:latin typeface="Arial"/>
              <a:ea typeface="Arial"/>
              <a:cs typeface="Arial"/>
              <a:sym typeface="Arial"/>
            </a:endParaRPr>
          </a:p>
          <a:p>
            <a:pPr marL="0" marR="76200" lvl="0" indent="0" algn="l" rtl="0">
              <a:lnSpc>
                <a:spcPct val="150000"/>
              </a:lnSpc>
              <a:spcBef>
                <a:spcPts val="0"/>
              </a:spcBef>
              <a:spcAft>
                <a:spcPts val="0"/>
              </a:spcAft>
              <a:buClr>
                <a:srgbClr val="000000"/>
              </a:buClr>
              <a:buSzPts val="1200"/>
              <a:buFont typeface="Arial"/>
              <a:buNone/>
            </a:pPr>
            <a:endParaRPr sz="1200" b="0" i="0" u="none" strike="noStrike" cap="none">
              <a:solidFill>
                <a:srgbClr val="202124"/>
              </a:solidFill>
              <a:highlight>
                <a:srgbClr val="FFFFFF"/>
              </a:highlight>
              <a:latin typeface="Arial"/>
              <a:ea typeface="Arial"/>
              <a:cs typeface="Arial"/>
              <a:sym typeface="Arial"/>
            </a:endParaRPr>
          </a:p>
        </p:txBody>
      </p:sp>
      <p:sp>
        <p:nvSpPr>
          <p:cNvPr id="1862" name="Google Shape;1862;p186"/>
          <p:cNvSpPr txBox="1"/>
          <p:nvPr/>
        </p:nvSpPr>
        <p:spPr>
          <a:xfrm>
            <a:off x="913400" y="3503025"/>
            <a:ext cx="3474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5"/>
              </a:rPr>
              <a:t>Check123 - Crunchbase Company Profile &amp; Funding</a:t>
            </a:r>
            <a:endParaRPr sz="1400" b="0" i="0" u="none" strike="noStrike" cap="none">
              <a:solidFill>
                <a:srgbClr val="000000"/>
              </a:solidFill>
              <a:latin typeface="Arial"/>
              <a:ea typeface="Arial"/>
              <a:cs typeface="Arial"/>
              <a:sym typeface="Arial"/>
            </a:endParaRPr>
          </a:p>
        </p:txBody>
      </p:sp>
      <p:sp>
        <p:nvSpPr>
          <p:cNvPr id="1863" name="Google Shape;1863;p186"/>
          <p:cNvSpPr txBox="1"/>
          <p:nvPr/>
        </p:nvSpPr>
        <p:spPr>
          <a:xfrm>
            <a:off x="1266150" y="433950"/>
            <a:ext cx="67308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Arial"/>
                <a:ea typeface="Arial"/>
                <a:cs typeface="Arial"/>
                <a:sym typeface="Arial"/>
              </a:rPr>
              <a:t>Do you have any experience of using Check123 as a learning tool?</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2"/>
        <p:cNvGrpSpPr/>
        <p:nvPr/>
      </p:nvGrpSpPr>
      <p:grpSpPr>
        <a:xfrm>
          <a:off x="0" y="0"/>
          <a:ext cx="0" cy="0"/>
          <a:chOff x="0" y="0"/>
          <a:chExt cx="0" cy="0"/>
        </a:xfrm>
      </p:grpSpPr>
      <p:pic>
        <p:nvPicPr>
          <p:cNvPr id="1673" name="Google Shape;1673;p169" descr="Edpuzzle"/>
          <p:cNvPicPr preferRelativeResize="0"/>
          <p:nvPr/>
        </p:nvPicPr>
        <p:blipFill rotWithShape="1">
          <a:blip r:embed="rId3">
            <a:alphaModFix/>
          </a:blip>
          <a:srcRect/>
          <a:stretch/>
        </p:blipFill>
        <p:spPr>
          <a:xfrm>
            <a:off x="6573525" y="1300400"/>
            <a:ext cx="2407525" cy="2268875"/>
          </a:xfrm>
          <a:prstGeom prst="rect">
            <a:avLst/>
          </a:prstGeom>
          <a:noFill/>
          <a:ln>
            <a:noFill/>
          </a:ln>
        </p:spPr>
      </p:pic>
      <p:pic>
        <p:nvPicPr>
          <p:cNvPr id="1674" name="Google Shape;1674;p169" descr="Want to create amazing video lessons in minutes? Edpuzzle is your missing piece! Choose any video or upload your own, embed your own assessment questions, and track your students’ progress. It’s easy and powerful! &#10;&#10;Try it out here: https://edpuzzle.com" title="What is Edpuzzle?">
            <a:hlinkClick r:id="rId4"/>
          </p:cNvPr>
          <p:cNvPicPr preferRelativeResize="0"/>
          <p:nvPr/>
        </p:nvPicPr>
        <p:blipFill rotWithShape="1">
          <a:blip r:embed="rId5">
            <a:alphaModFix/>
          </a:blip>
          <a:srcRect/>
          <a:stretch/>
        </p:blipFill>
        <p:spPr>
          <a:xfrm>
            <a:off x="274975" y="453550"/>
            <a:ext cx="5724029" cy="3962575"/>
          </a:xfrm>
          <a:prstGeom prst="rect">
            <a:avLst/>
          </a:prstGeom>
          <a:noFill/>
          <a:ln>
            <a:noFill/>
          </a:ln>
        </p:spPr>
      </p:pic>
      <p:sp>
        <p:nvSpPr>
          <p:cNvPr id="1675" name="Google Shape;1675;p169"/>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676" name="Google Shape;1676;p169"/>
          <p:cNvSpPr txBox="1"/>
          <p:nvPr/>
        </p:nvSpPr>
        <p:spPr>
          <a:xfrm>
            <a:off x="4189825" y="4703625"/>
            <a:ext cx="46425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677" name="Google Shape;1677;p169"/>
          <p:cNvSpPr txBox="1"/>
          <p:nvPr/>
        </p:nvSpPr>
        <p:spPr>
          <a:xfrm>
            <a:off x="6277288" y="3070075"/>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dirty="0">
                <a:solidFill>
                  <a:schemeClr val="hlink"/>
                </a:solidFill>
                <a:latin typeface="Arial"/>
                <a:ea typeface="Arial"/>
                <a:cs typeface="Arial"/>
                <a:sym typeface="Arial"/>
                <a:hlinkClick r:id="rId6"/>
              </a:rPr>
              <a:t>https://edpuzzle.com/</a:t>
            </a:r>
            <a:endParaRPr sz="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
        <p:nvSpPr>
          <p:cNvPr id="1678" name="Google Shape;1678;p169"/>
          <p:cNvSpPr txBox="1"/>
          <p:nvPr/>
        </p:nvSpPr>
        <p:spPr>
          <a:xfrm>
            <a:off x="4189825" y="4324800"/>
            <a:ext cx="1937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https://youtu.be/-L62wAxCzEM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82"/>
        <p:cNvGrpSpPr/>
        <p:nvPr/>
      </p:nvGrpSpPr>
      <p:grpSpPr>
        <a:xfrm>
          <a:off x="0" y="0"/>
          <a:ext cx="0" cy="0"/>
          <a:chOff x="0" y="0"/>
          <a:chExt cx="0" cy="0"/>
        </a:xfrm>
      </p:grpSpPr>
      <p:sp>
        <p:nvSpPr>
          <p:cNvPr id="1683" name="Google Shape;1683;p170"/>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684" name="Google Shape;1684;p170"/>
          <p:cNvSpPr txBox="1"/>
          <p:nvPr/>
        </p:nvSpPr>
        <p:spPr>
          <a:xfrm>
            <a:off x="4189825" y="4703625"/>
            <a:ext cx="46425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685" name="Google Shape;1685;p170"/>
          <p:cNvSpPr txBox="1"/>
          <p:nvPr/>
        </p:nvSpPr>
        <p:spPr>
          <a:xfrm>
            <a:off x="4288325" y="947800"/>
            <a:ext cx="4709700" cy="181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1" u="none" strike="noStrike" cap="none">
                <a:solidFill>
                  <a:srgbClr val="202124"/>
                </a:solidFill>
                <a:highlight>
                  <a:srgbClr val="FFFFFF"/>
                </a:highlight>
                <a:latin typeface="Arial"/>
                <a:ea typeface="Arial"/>
                <a:cs typeface="Arial"/>
                <a:sym typeface="Arial"/>
              </a:rPr>
              <a:t>“In a nutshell, EDpuzzle allows teachers to personalise videos and add interactive elements to ensure that students are watching actively. Videos can be assigned to students and their responses can be reviewed by teachers. The four main editing options are </a:t>
            </a:r>
            <a:r>
              <a:rPr lang="en" sz="1400" b="1" i="1" u="none" strike="noStrike" cap="none">
                <a:solidFill>
                  <a:srgbClr val="202124"/>
                </a:solidFill>
                <a:highlight>
                  <a:srgbClr val="FFFFFF"/>
                </a:highlight>
                <a:latin typeface="Arial"/>
                <a:ea typeface="Arial"/>
                <a:cs typeface="Arial"/>
                <a:sym typeface="Arial"/>
              </a:rPr>
              <a:t>crop</a:t>
            </a:r>
            <a:r>
              <a:rPr lang="en" sz="1400" b="0" i="1" u="none" strike="noStrike" cap="none">
                <a:solidFill>
                  <a:srgbClr val="202124"/>
                </a:solidFill>
                <a:highlight>
                  <a:srgbClr val="FFFFFF"/>
                </a:highlight>
                <a:latin typeface="Arial"/>
                <a:ea typeface="Arial"/>
                <a:cs typeface="Arial"/>
                <a:sym typeface="Arial"/>
              </a:rPr>
              <a:t>, audio track, audio notes and quizzes”</a:t>
            </a:r>
            <a:endParaRPr sz="1400" b="0" i="0" u="none" strike="noStrike" cap="none">
              <a:solidFill>
                <a:srgbClr val="70757A"/>
              </a:solidFill>
              <a:highlight>
                <a:srgbClr val="FFFFFF"/>
              </a:highlight>
              <a:latin typeface="Arial"/>
              <a:ea typeface="Arial"/>
              <a:cs typeface="Arial"/>
              <a:sym typeface="Arial"/>
            </a:endParaRPr>
          </a:p>
          <a:p>
            <a:pPr marL="0" marR="0" lvl="0" indent="0" algn="l" rtl="0">
              <a:lnSpc>
                <a:spcPct val="134000"/>
              </a:lnSpc>
              <a:spcBef>
                <a:spcPts val="0"/>
              </a:spcBef>
              <a:spcAft>
                <a:spcPts val="0"/>
              </a:spcAft>
              <a:buClr>
                <a:srgbClr val="000000"/>
              </a:buClr>
              <a:buSzPts val="900"/>
              <a:buFont typeface="Arial"/>
              <a:buNone/>
            </a:pPr>
            <a:endParaRPr sz="900" b="0" i="0" u="none" strike="noStrike" cap="none">
              <a:solidFill>
                <a:srgbClr val="70757A"/>
              </a:solidFill>
              <a:highlight>
                <a:srgbClr val="FFFFFF"/>
              </a:highlight>
              <a:latin typeface="Arial"/>
              <a:ea typeface="Arial"/>
              <a:cs typeface="Arial"/>
              <a:sym typeface="Arial"/>
            </a:endParaRPr>
          </a:p>
        </p:txBody>
      </p:sp>
      <p:sp>
        <p:nvSpPr>
          <p:cNvPr id="1686" name="Google Shape;1686;p170"/>
          <p:cNvSpPr txBox="1"/>
          <p:nvPr/>
        </p:nvSpPr>
        <p:spPr>
          <a:xfrm>
            <a:off x="5143175" y="2602725"/>
            <a:ext cx="3000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3"/>
              </a:rPr>
              <a:t>EDpuzzle: more features and possibilities – Mr. Hill's Musings (mrhillmusings.com)</a:t>
            </a:r>
            <a:endParaRPr sz="1400" b="0" i="0" u="none" strike="noStrike" cap="none">
              <a:solidFill>
                <a:srgbClr val="000000"/>
              </a:solidFill>
              <a:latin typeface="Arial"/>
              <a:ea typeface="Arial"/>
              <a:cs typeface="Arial"/>
              <a:sym typeface="Arial"/>
            </a:endParaRPr>
          </a:p>
        </p:txBody>
      </p:sp>
      <p:pic>
        <p:nvPicPr>
          <p:cNvPr id="1687" name="Google Shape;1687;p170" descr="Edpuzzle"/>
          <p:cNvPicPr preferRelativeResize="0"/>
          <p:nvPr/>
        </p:nvPicPr>
        <p:blipFill rotWithShape="1">
          <a:blip r:embed="rId4">
            <a:alphaModFix/>
          </a:blip>
          <a:srcRect/>
          <a:stretch/>
        </p:blipFill>
        <p:spPr>
          <a:xfrm>
            <a:off x="1281300" y="718463"/>
            <a:ext cx="2407525" cy="2268875"/>
          </a:xfrm>
          <a:prstGeom prst="rect">
            <a:avLst/>
          </a:prstGeom>
          <a:noFill/>
          <a:ln>
            <a:noFill/>
          </a:ln>
        </p:spPr>
      </p:pic>
      <p:sp>
        <p:nvSpPr>
          <p:cNvPr id="1688" name="Google Shape;1688;p170"/>
          <p:cNvSpPr txBox="1"/>
          <p:nvPr/>
        </p:nvSpPr>
        <p:spPr>
          <a:xfrm>
            <a:off x="1120175" y="3519925"/>
            <a:ext cx="71388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Arial"/>
                <a:ea typeface="Arial"/>
                <a:cs typeface="Arial"/>
                <a:sym typeface="Arial"/>
              </a:rPr>
              <a:t>Let’s Explore…</a:t>
            </a:r>
            <a:endParaRPr sz="2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0" i="0" u="sng" strike="noStrike" cap="none">
                <a:solidFill>
                  <a:schemeClr val="hlink"/>
                </a:solidFill>
                <a:latin typeface="Arial"/>
                <a:ea typeface="Arial"/>
                <a:cs typeface="Arial"/>
                <a:sym typeface="Arial"/>
                <a:hlinkClick r:id="rId5"/>
              </a:rPr>
              <a:t>https://edpuzzle.com/</a:t>
            </a:r>
            <a:r>
              <a:rPr lang="en" sz="2800" b="1" i="0" u="none" strike="noStrike" cap="none">
                <a:solidFill>
                  <a:srgbClr val="000000"/>
                </a:solidFill>
                <a:latin typeface="Arial"/>
                <a:ea typeface="Arial"/>
                <a:cs typeface="Arial"/>
                <a:sym typeface="Arial"/>
              </a:rPr>
              <a:t>  </a:t>
            </a:r>
            <a:endParaRPr sz="2800" b="1" i="0" u="none" strike="noStrike" cap="none">
              <a:solidFill>
                <a:srgbClr val="000000"/>
              </a:solidFill>
              <a:latin typeface="Arial"/>
              <a:ea typeface="Arial"/>
              <a:cs typeface="Arial"/>
              <a:sym typeface="Arial"/>
            </a:endParaRPr>
          </a:p>
        </p:txBody>
      </p:sp>
      <p:sp>
        <p:nvSpPr>
          <p:cNvPr id="1689" name="Google Shape;1689;p170"/>
          <p:cNvSpPr txBox="1"/>
          <p:nvPr/>
        </p:nvSpPr>
        <p:spPr>
          <a:xfrm>
            <a:off x="985050" y="2602725"/>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5"/>
              </a:rPr>
              <a:t>https://edpuzzle.com/</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01"/>
        <p:cNvGrpSpPr/>
        <p:nvPr/>
      </p:nvGrpSpPr>
      <p:grpSpPr>
        <a:xfrm>
          <a:off x="0" y="0"/>
          <a:ext cx="0" cy="0"/>
          <a:chOff x="0" y="0"/>
          <a:chExt cx="0" cy="0"/>
        </a:xfrm>
      </p:grpSpPr>
      <p:sp>
        <p:nvSpPr>
          <p:cNvPr id="2002" name="Google Shape;2002;p198"/>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003" name="Google Shape;2003;p198"/>
          <p:cNvSpPr txBox="1"/>
          <p:nvPr/>
        </p:nvSpPr>
        <p:spPr>
          <a:xfrm>
            <a:off x="5068650" y="4193375"/>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9E9E9E"/>
                </a:solidFill>
                <a:latin typeface="Arial"/>
                <a:ea typeface="Arial"/>
                <a:cs typeface="Arial"/>
                <a:sym typeface="Arial"/>
              </a:rPr>
              <a:t>Creative use of Technology in the classroom</a:t>
            </a:r>
            <a:endParaRPr sz="1400" b="0" i="0" u="none" strike="noStrike" cap="none">
              <a:solidFill>
                <a:srgbClr val="9E9E9E"/>
              </a:solidFill>
              <a:latin typeface="Arial"/>
              <a:ea typeface="Arial"/>
              <a:cs typeface="Arial"/>
              <a:sym typeface="Arial"/>
            </a:endParaRPr>
          </a:p>
        </p:txBody>
      </p:sp>
      <p:pic>
        <p:nvPicPr>
          <p:cNvPr id="2004" name="Google Shape;2004;p198"/>
          <p:cNvPicPr preferRelativeResize="0"/>
          <p:nvPr/>
        </p:nvPicPr>
        <p:blipFill rotWithShape="1">
          <a:blip r:embed="rId3">
            <a:alphaModFix/>
          </a:blip>
          <a:srcRect/>
          <a:stretch/>
        </p:blipFill>
        <p:spPr>
          <a:xfrm>
            <a:off x="301688" y="327711"/>
            <a:ext cx="985825" cy="990226"/>
          </a:xfrm>
          <a:prstGeom prst="rect">
            <a:avLst/>
          </a:prstGeom>
          <a:noFill/>
          <a:ln>
            <a:noFill/>
          </a:ln>
        </p:spPr>
      </p:pic>
      <p:sp>
        <p:nvSpPr>
          <p:cNvPr id="2005" name="Google Shape;2005;p198"/>
          <p:cNvSpPr txBox="1"/>
          <p:nvPr/>
        </p:nvSpPr>
        <p:spPr>
          <a:xfrm>
            <a:off x="99650" y="1259438"/>
            <a:ext cx="13899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4"/>
              </a:rPr>
              <a:t>https://www.elllo.org/</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2006" name="Google Shape;2006;p198"/>
          <p:cNvPicPr preferRelativeResize="0"/>
          <p:nvPr/>
        </p:nvPicPr>
        <p:blipFill rotWithShape="1">
          <a:blip r:embed="rId5">
            <a:alphaModFix/>
          </a:blip>
          <a:srcRect/>
          <a:stretch/>
        </p:blipFill>
        <p:spPr>
          <a:xfrm>
            <a:off x="2016100" y="312768"/>
            <a:ext cx="985825" cy="985825"/>
          </a:xfrm>
          <a:prstGeom prst="rect">
            <a:avLst/>
          </a:prstGeom>
          <a:noFill/>
          <a:ln>
            <a:noFill/>
          </a:ln>
        </p:spPr>
      </p:pic>
      <p:sp>
        <p:nvSpPr>
          <p:cNvPr id="2007" name="Google Shape;2007;p198"/>
          <p:cNvSpPr txBox="1"/>
          <p:nvPr/>
        </p:nvSpPr>
        <p:spPr>
          <a:xfrm>
            <a:off x="1918488" y="1088375"/>
            <a:ext cx="1453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          </a:t>
            </a:r>
            <a:r>
              <a:rPr lang="en" sz="1000" b="0" i="0" u="sng" strike="noStrike" cap="none">
                <a:solidFill>
                  <a:schemeClr val="hlink"/>
                </a:solidFill>
                <a:latin typeface="Arial"/>
                <a:ea typeface="Arial"/>
                <a:cs typeface="Arial"/>
                <a:sym typeface="Arial"/>
                <a:hlinkClick r:id="rId6"/>
              </a:rPr>
              <a:t>https://eslbrains.com</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2008" name="Google Shape;2008;p198"/>
          <p:cNvPicPr preferRelativeResize="0"/>
          <p:nvPr/>
        </p:nvPicPr>
        <p:blipFill rotWithShape="1">
          <a:blip r:embed="rId7">
            <a:alphaModFix/>
          </a:blip>
          <a:srcRect t="14269" b="25850"/>
          <a:stretch/>
        </p:blipFill>
        <p:spPr>
          <a:xfrm>
            <a:off x="7378188" y="789425"/>
            <a:ext cx="1553100" cy="558000"/>
          </a:xfrm>
          <a:prstGeom prst="rect">
            <a:avLst/>
          </a:prstGeom>
          <a:noFill/>
          <a:ln>
            <a:noFill/>
          </a:ln>
        </p:spPr>
      </p:pic>
      <p:pic>
        <p:nvPicPr>
          <p:cNvPr id="2009" name="Google Shape;2009;p198"/>
          <p:cNvPicPr preferRelativeResize="0"/>
          <p:nvPr/>
        </p:nvPicPr>
        <p:blipFill rotWithShape="1">
          <a:blip r:embed="rId8">
            <a:alphaModFix/>
          </a:blip>
          <a:srcRect/>
          <a:stretch/>
        </p:blipFill>
        <p:spPr>
          <a:xfrm>
            <a:off x="5285395" y="975512"/>
            <a:ext cx="1968105" cy="323100"/>
          </a:xfrm>
          <a:prstGeom prst="rect">
            <a:avLst/>
          </a:prstGeom>
          <a:noFill/>
          <a:ln>
            <a:noFill/>
          </a:ln>
        </p:spPr>
      </p:pic>
      <p:sp>
        <p:nvSpPr>
          <p:cNvPr id="2010" name="Google Shape;2010;p198"/>
          <p:cNvSpPr txBox="1"/>
          <p:nvPr/>
        </p:nvSpPr>
        <p:spPr>
          <a:xfrm>
            <a:off x="7463613" y="626500"/>
            <a:ext cx="1553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Arial"/>
                <a:ea typeface="Arial"/>
                <a:cs typeface="Arial"/>
                <a:sym typeface="Arial"/>
                <a:hlinkClick r:id="rId9"/>
              </a:rPr>
              <a:t>https://newsinlevels.com</a:t>
            </a:r>
            <a:r>
              <a:rPr lang="en"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
        <p:nvSpPr>
          <p:cNvPr id="2011" name="Google Shape;2011;p198"/>
          <p:cNvSpPr txBox="1"/>
          <p:nvPr/>
        </p:nvSpPr>
        <p:spPr>
          <a:xfrm>
            <a:off x="5224700" y="729375"/>
            <a:ext cx="2089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0"/>
              </a:rPr>
              <a:t>https://breakingnewsenglish.com/</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2012" name="Google Shape;2012;p198"/>
          <p:cNvPicPr preferRelativeResize="0"/>
          <p:nvPr/>
        </p:nvPicPr>
        <p:blipFill rotWithShape="1">
          <a:blip r:embed="rId11">
            <a:alphaModFix/>
          </a:blip>
          <a:srcRect/>
          <a:stretch/>
        </p:blipFill>
        <p:spPr>
          <a:xfrm>
            <a:off x="511688" y="3254473"/>
            <a:ext cx="985825" cy="962165"/>
          </a:xfrm>
          <a:prstGeom prst="rect">
            <a:avLst/>
          </a:prstGeom>
          <a:noFill/>
          <a:ln>
            <a:noFill/>
          </a:ln>
        </p:spPr>
      </p:pic>
      <p:sp>
        <p:nvSpPr>
          <p:cNvPr id="2013" name="Google Shape;2013;p198"/>
          <p:cNvSpPr txBox="1"/>
          <p:nvPr/>
        </p:nvSpPr>
        <p:spPr>
          <a:xfrm>
            <a:off x="99650" y="3984525"/>
            <a:ext cx="18954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2"/>
              </a:rPr>
              <a:t>https://www.voki.com/</a:t>
            </a:r>
            <a:endParaRPr sz="900" b="0" i="0" u="none" strike="noStrike" cap="none">
              <a:solidFill>
                <a:srgbClr val="000000"/>
              </a:solidFill>
              <a:latin typeface="Arial"/>
              <a:ea typeface="Arial"/>
              <a:cs typeface="Arial"/>
              <a:sym typeface="Arial"/>
            </a:endParaRPr>
          </a:p>
        </p:txBody>
      </p:sp>
      <p:pic>
        <p:nvPicPr>
          <p:cNvPr id="2014" name="Google Shape;2014;p198"/>
          <p:cNvPicPr preferRelativeResize="0"/>
          <p:nvPr/>
        </p:nvPicPr>
        <p:blipFill rotWithShape="1">
          <a:blip r:embed="rId13">
            <a:alphaModFix/>
          </a:blip>
          <a:srcRect/>
          <a:stretch/>
        </p:blipFill>
        <p:spPr>
          <a:xfrm>
            <a:off x="2396299" y="3274339"/>
            <a:ext cx="837850" cy="837850"/>
          </a:xfrm>
          <a:prstGeom prst="rect">
            <a:avLst/>
          </a:prstGeom>
          <a:noFill/>
          <a:ln>
            <a:noFill/>
          </a:ln>
        </p:spPr>
      </p:pic>
      <p:sp>
        <p:nvSpPr>
          <p:cNvPr id="2015" name="Google Shape;2015;p198"/>
          <p:cNvSpPr txBox="1"/>
          <p:nvPr/>
        </p:nvSpPr>
        <p:spPr>
          <a:xfrm>
            <a:off x="2038625" y="4084688"/>
            <a:ext cx="17259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4"/>
              </a:rPr>
              <a:t>https://voicespice.com/</a:t>
            </a:r>
            <a:endParaRPr sz="900" b="0" i="0" u="none" strike="noStrike" cap="none">
              <a:solidFill>
                <a:srgbClr val="000000"/>
              </a:solidFill>
              <a:latin typeface="Arial"/>
              <a:ea typeface="Arial"/>
              <a:cs typeface="Arial"/>
              <a:sym typeface="Arial"/>
            </a:endParaRPr>
          </a:p>
        </p:txBody>
      </p:sp>
      <p:pic>
        <p:nvPicPr>
          <p:cNvPr id="2016" name="Google Shape;2016;p198"/>
          <p:cNvPicPr preferRelativeResize="0"/>
          <p:nvPr/>
        </p:nvPicPr>
        <p:blipFill rotWithShape="1">
          <a:blip r:embed="rId15">
            <a:alphaModFix/>
          </a:blip>
          <a:srcRect l="14230" t="26331" r="11109" b="28878"/>
          <a:stretch/>
        </p:blipFill>
        <p:spPr>
          <a:xfrm>
            <a:off x="5609113" y="3254500"/>
            <a:ext cx="1771677" cy="558000"/>
          </a:xfrm>
          <a:prstGeom prst="rect">
            <a:avLst/>
          </a:prstGeom>
          <a:noFill/>
          <a:ln>
            <a:noFill/>
          </a:ln>
        </p:spPr>
      </p:pic>
      <p:pic>
        <p:nvPicPr>
          <p:cNvPr id="2017" name="Google Shape;2017;p198"/>
          <p:cNvPicPr preferRelativeResize="0"/>
          <p:nvPr/>
        </p:nvPicPr>
        <p:blipFill rotWithShape="1">
          <a:blip r:embed="rId16">
            <a:alphaModFix/>
          </a:blip>
          <a:srcRect/>
          <a:stretch/>
        </p:blipFill>
        <p:spPr>
          <a:xfrm>
            <a:off x="7571688" y="3254475"/>
            <a:ext cx="1299046" cy="634300"/>
          </a:xfrm>
          <a:prstGeom prst="rect">
            <a:avLst/>
          </a:prstGeom>
          <a:noFill/>
          <a:ln>
            <a:noFill/>
          </a:ln>
        </p:spPr>
      </p:pic>
      <p:sp>
        <p:nvSpPr>
          <p:cNvPr id="2018" name="Google Shape;2018;p198"/>
          <p:cNvSpPr txBox="1"/>
          <p:nvPr/>
        </p:nvSpPr>
        <p:spPr>
          <a:xfrm>
            <a:off x="5718400" y="3764050"/>
            <a:ext cx="15531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7"/>
              </a:rPr>
              <a:t>https://storybird.com/</a:t>
            </a:r>
            <a:endParaRPr sz="1400" b="0" i="0" u="none" strike="noStrike" cap="none">
              <a:solidFill>
                <a:srgbClr val="000000"/>
              </a:solidFill>
              <a:latin typeface="Arial"/>
              <a:ea typeface="Arial"/>
              <a:cs typeface="Arial"/>
              <a:sym typeface="Arial"/>
            </a:endParaRPr>
          </a:p>
        </p:txBody>
      </p:sp>
      <p:sp>
        <p:nvSpPr>
          <p:cNvPr id="2019" name="Google Shape;2019;p198"/>
          <p:cNvSpPr txBox="1"/>
          <p:nvPr/>
        </p:nvSpPr>
        <p:spPr>
          <a:xfrm>
            <a:off x="7376925" y="3764050"/>
            <a:ext cx="1771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8"/>
              </a:rPr>
              <a:t>https://bookcreator.com/</a:t>
            </a:r>
            <a:endParaRPr sz="1400" b="0" i="0" u="none" strike="noStrike" cap="none">
              <a:solidFill>
                <a:srgbClr val="000000"/>
              </a:solidFill>
              <a:latin typeface="Arial"/>
              <a:ea typeface="Arial"/>
              <a:cs typeface="Arial"/>
              <a:sym typeface="Arial"/>
            </a:endParaRPr>
          </a:p>
        </p:txBody>
      </p:sp>
      <p:sp>
        <p:nvSpPr>
          <p:cNvPr id="2020" name="Google Shape;2020;p198"/>
          <p:cNvSpPr txBox="1"/>
          <p:nvPr/>
        </p:nvSpPr>
        <p:spPr>
          <a:xfrm>
            <a:off x="2628900" y="2079188"/>
            <a:ext cx="2980214"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dirty="0">
                <a:solidFill>
                  <a:srgbClr val="000000"/>
                </a:solidFill>
                <a:latin typeface="Arial"/>
                <a:ea typeface="Arial"/>
                <a:cs typeface="Arial"/>
                <a:sym typeface="Arial"/>
              </a:rPr>
              <a:t>Let’s explore </a:t>
            </a:r>
            <a:endParaRPr sz="3200" b="0" i="0" u="none" strike="noStrike" cap="none" dirty="0">
              <a:solidFill>
                <a:srgbClr val="000000"/>
              </a:solidFill>
              <a:latin typeface="Arial"/>
              <a:ea typeface="Arial"/>
              <a:cs typeface="Arial"/>
              <a:sym typeface="Arial"/>
            </a:endParaRPr>
          </a:p>
        </p:txBody>
      </p:sp>
      <p:pic>
        <p:nvPicPr>
          <p:cNvPr id="2" name="Obrázek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4572" y="1447834"/>
            <a:ext cx="3204673" cy="13394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63"/>
        <p:cNvGrpSpPr/>
        <p:nvPr/>
      </p:nvGrpSpPr>
      <p:grpSpPr>
        <a:xfrm>
          <a:off x="0" y="0"/>
          <a:ext cx="0" cy="0"/>
          <a:chOff x="0" y="0"/>
          <a:chExt cx="0" cy="0"/>
        </a:xfrm>
      </p:grpSpPr>
      <p:sp>
        <p:nvSpPr>
          <p:cNvPr id="2264" name="Google Shape;2264;p219"/>
          <p:cNvSpPr txBox="1">
            <a:spLocks noGrp="1"/>
          </p:cNvSpPr>
          <p:nvPr>
            <p:ph type="title"/>
          </p:nvPr>
        </p:nvSpPr>
        <p:spPr>
          <a:xfrm>
            <a:off x="802525" y="1164625"/>
            <a:ext cx="4037400" cy="44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600"/>
              <a:t>Hybrid &amp; Flipped Classroom Writing Tools:</a:t>
            </a:r>
            <a:endParaRPr sz="1600"/>
          </a:p>
        </p:txBody>
      </p:sp>
      <p:sp>
        <p:nvSpPr>
          <p:cNvPr id="2265" name="Google Shape;2265;p219"/>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266" name="Google Shape;2266;p219"/>
          <p:cNvSpPr txBox="1"/>
          <p:nvPr/>
        </p:nvSpPr>
        <p:spPr>
          <a:xfrm>
            <a:off x="5111350" y="474330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9E9E9E"/>
                </a:solidFill>
                <a:latin typeface="Arial"/>
                <a:ea typeface="Arial"/>
                <a:cs typeface="Arial"/>
                <a:sym typeface="Arial"/>
              </a:rPr>
              <a:t>Creative use of Technology in the classroom</a:t>
            </a:r>
            <a:endParaRPr sz="1400" b="0" i="0" u="none" strike="noStrike" cap="none">
              <a:solidFill>
                <a:srgbClr val="9E9E9E"/>
              </a:solidFill>
              <a:latin typeface="Arial"/>
              <a:ea typeface="Arial"/>
              <a:cs typeface="Arial"/>
              <a:sym typeface="Arial"/>
            </a:endParaRPr>
          </a:p>
        </p:txBody>
      </p:sp>
      <p:sp>
        <p:nvSpPr>
          <p:cNvPr id="2267" name="Google Shape;2267;p219"/>
          <p:cNvSpPr txBox="1"/>
          <p:nvPr/>
        </p:nvSpPr>
        <p:spPr>
          <a:xfrm>
            <a:off x="152400" y="304645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219"/>
          <p:cNvSpPr txBox="1"/>
          <p:nvPr/>
        </p:nvSpPr>
        <p:spPr>
          <a:xfrm>
            <a:off x="859225" y="849950"/>
            <a:ext cx="5219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60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
        <p:nvSpPr>
          <p:cNvPr id="2269" name="Google Shape;2269;p219"/>
          <p:cNvSpPr txBox="1"/>
          <p:nvPr/>
        </p:nvSpPr>
        <p:spPr>
          <a:xfrm>
            <a:off x="79800" y="371950"/>
            <a:ext cx="5265600" cy="7389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Discover new applications and resource banks for in the classroom and online</a:t>
            </a:r>
            <a:endParaRPr sz="1800" b="1" i="0" u="none" strike="noStrike" cap="none">
              <a:solidFill>
                <a:schemeClr val="dk1"/>
              </a:solidFill>
              <a:latin typeface="Arial"/>
              <a:ea typeface="Arial"/>
              <a:cs typeface="Arial"/>
              <a:sym typeface="Arial"/>
            </a:endParaRPr>
          </a:p>
        </p:txBody>
      </p:sp>
      <p:pic>
        <p:nvPicPr>
          <p:cNvPr id="2270" name="Google Shape;2270;p219"/>
          <p:cNvPicPr preferRelativeResize="0"/>
          <p:nvPr/>
        </p:nvPicPr>
        <p:blipFill rotWithShape="1">
          <a:blip r:embed="rId3">
            <a:alphaModFix/>
          </a:blip>
          <a:srcRect/>
          <a:stretch/>
        </p:blipFill>
        <p:spPr>
          <a:xfrm>
            <a:off x="941650" y="2209625"/>
            <a:ext cx="2798700" cy="1469325"/>
          </a:xfrm>
          <a:prstGeom prst="rect">
            <a:avLst/>
          </a:prstGeom>
          <a:noFill/>
          <a:ln>
            <a:noFill/>
          </a:ln>
        </p:spPr>
      </p:pic>
      <p:sp>
        <p:nvSpPr>
          <p:cNvPr id="2271" name="Google Shape;2271;p219"/>
          <p:cNvSpPr txBox="1"/>
          <p:nvPr/>
        </p:nvSpPr>
        <p:spPr>
          <a:xfrm>
            <a:off x="1135100" y="3254575"/>
            <a:ext cx="2720400" cy="63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https://storybird.com/</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272" name="Google Shape;2272;p219"/>
          <p:cNvPicPr preferRelativeResize="0"/>
          <p:nvPr/>
        </p:nvPicPr>
        <p:blipFill rotWithShape="1">
          <a:blip r:embed="rId5">
            <a:alphaModFix/>
          </a:blip>
          <a:srcRect/>
          <a:stretch/>
        </p:blipFill>
        <p:spPr>
          <a:xfrm>
            <a:off x="5519275" y="2268675"/>
            <a:ext cx="1926049" cy="940450"/>
          </a:xfrm>
          <a:prstGeom prst="rect">
            <a:avLst/>
          </a:prstGeom>
          <a:noFill/>
          <a:ln>
            <a:noFill/>
          </a:ln>
        </p:spPr>
      </p:pic>
      <p:sp>
        <p:nvSpPr>
          <p:cNvPr id="2273" name="Google Shape;2273;p219"/>
          <p:cNvSpPr txBox="1"/>
          <p:nvPr/>
        </p:nvSpPr>
        <p:spPr>
          <a:xfrm>
            <a:off x="4982300" y="3254575"/>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dirty="0">
                <a:solidFill>
                  <a:schemeClr val="hlink"/>
                </a:solidFill>
                <a:latin typeface="Arial"/>
                <a:ea typeface="Arial"/>
                <a:cs typeface="Arial"/>
                <a:sym typeface="Arial"/>
                <a:hlinkClick r:id="rId6"/>
              </a:rPr>
              <a:t>https://bookcreator.com/</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8"/>
        <p:cNvGrpSpPr/>
        <p:nvPr/>
      </p:nvGrpSpPr>
      <p:grpSpPr>
        <a:xfrm>
          <a:off x="0" y="0"/>
          <a:ext cx="0" cy="0"/>
          <a:chOff x="0" y="0"/>
          <a:chExt cx="0" cy="0"/>
        </a:xfrm>
      </p:grpSpPr>
      <p:sp>
        <p:nvSpPr>
          <p:cNvPr id="2329" name="Google Shape;2329;p224"/>
          <p:cNvSpPr txBox="1">
            <a:spLocks noGrp="1"/>
          </p:cNvSpPr>
          <p:nvPr>
            <p:ph type="title"/>
          </p:nvPr>
        </p:nvSpPr>
        <p:spPr>
          <a:xfrm>
            <a:off x="750700" y="1395700"/>
            <a:ext cx="3780300" cy="44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400"/>
              <a:t>Hybrid &amp; Flipped Classroom Speaking Tools:</a:t>
            </a:r>
            <a:endParaRPr sz="1400"/>
          </a:p>
        </p:txBody>
      </p:sp>
      <p:sp>
        <p:nvSpPr>
          <p:cNvPr id="2330" name="Google Shape;2330;p224"/>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331" name="Google Shape;2331;p224"/>
          <p:cNvSpPr txBox="1"/>
          <p:nvPr/>
        </p:nvSpPr>
        <p:spPr>
          <a:xfrm>
            <a:off x="5111350" y="474330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9E9E9E"/>
                </a:solidFill>
                <a:latin typeface="Arial"/>
                <a:ea typeface="Arial"/>
                <a:cs typeface="Arial"/>
                <a:sym typeface="Arial"/>
              </a:rPr>
              <a:t>Creative use of Technology in the classroom</a:t>
            </a:r>
            <a:endParaRPr sz="1400" b="0" i="0" u="none" strike="noStrike" cap="none">
              <a:solidFill>
                <a:srgbClr val="9E9E9E"/>
              </a:solidFill>
              <a:latin typeface="Arial"/>
              <a:ea typeface="Arial"/>
              <a:cs typeface="Arial"/>
              <a:sym typeface="Arial"/>
            </a:endParaRPr>
          </a:p>
        </p:txBody>
      </p:sp>
      <p:sp>
        <p:nvSpPr>
          <p:cNvPr id="2332" name="Google Shape;2332;p224"/>
          <p:cNvSpPr txBox="1"/>
          <p:nvPr/>
        </p:nvSpPr>
        <p:spPr>
          <a:xfrm>
            <a:off x="31000" y="1339450"/>
            <a:ext cx="5219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60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
        <p:nvSpPr>
          <p:cNvPr id="2333" name="Google Shape;2333;p224"/>
          <p:cNvSpPr txBox="1"/>
          <p:nvPr/>
        </p:nvSpPr>
        <p:spPr>
          <a:xfrm>
            <a:off x="97550" y="323650"/>
            <a:ext cx="4680300" cy="10158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chemeClr val="dk1"/>
                </a:solidFill>
                <a:latin typeface="Arial"/>
                <a:ea typeface="Arial"/>
                <a:cs typeface="Arial"/>
                <a:sym typeface="Arial"/>
              </a:rPr>
              <a:t>Discover new applications and resource banks for in the classroom and online</a:t>
            </a:r>
            <a:endParaRPr sz="1800" b="1" i="0" u="none" strike="noStrike" cap="none" dirty="0">
              <a:solidFill>
                <a:schemeClr val="dk1"/>
              </a:solidFill>
              <a:latin typeface="Arial"/>
              <a:ea typeface="Arial"/>
              <a:cs typeface="Arial"/>
              <a:sym typeface="Arial"/>
            </a:endParaRPr>
          </a:p>
        </p:txBody>
      </p:sp>
      <p:pic>
        <p:nvPicPr>
          <p:cNvPr id="2334" name="Google Shape;2334;p224"/>
          <p:cNvPicPr preferRelativeResize="0"/>
          <p:nvPr/>
        </p:nvPicPr>
        <p:blipFill rotWithShape="1">
          <a:blip r:embed="rId3">
            <a:alphaModFix/>
          </a:blip>
          <a:srcRect/>
          <a:stretch/>
        </p:blipFill>
        <p:spPr>
          <a:xfrm>
            <a:off x="1574700" y="2064700"/>
            <a:ext cx="1726000" cy="1684575"/>
          </a:xfrm>
          <a:prstGeom prst="rect">
            <a:avLst/>
          </a:prstGeom>
          <a:noFill/>
          <a:ln>
            <a:noFill/>
          </a:ln>
        </p:spPr>
      </p:pic>
      <p:sp>
        <p:nvSpPr>
          <p:cNvPr id="2335" name="Google Shape;2335;p224"/>
          <p:cNvSpPr txBox="1"/>
          <p:nvPr/>
        </p:nvSpPr>
        <p:spPr>
          <a:xfrm>
            <a:off x="869075" y="357385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https://www.voki.com/</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336" name="Google Shape;2336;p224"/>
          <p:cNvPicPr preferRelativeResize="0"/>
          <p:nvPr/>
        </p:nvPicPr>
        <p:blipFill rotWithShape="1">
          <a:blip r:embed="rId5">
            <a:alphaModFix/>
          </a:blip>
          <a:srcRect/>
          <a:stretch/>
        </p:blipFill>
        <p:spPr>
          <a:xfrm>
            <a:off x="5722700" y="1696950"/>
            <a:ext cx="1928500" cy="1928500"/>
          </a:xfrm>
          <a:prstGeom prst="rect">
            <a:avLst/>
          </a:prstGeom>
          <a:noFill/>
          <a:ln>
            <a:noFill/>
          </a:ln>
        </p:spPr>
      </p:pic>
      <p:sp>
        <p:nvSpPr>
          <p:cNvPr id="2337" name="Google Shape;2337;p224"/>
          <p:cNvSpPr txBox="1"/>
          <p:nvPr/>
        </p:nvSpPr>
        <p:spPr>
          <a:xfrm>
            <a:off x="5335600" y="3698000"/>
            <a:ext cx="27027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6"/>
              </a:rPr>
              <a:t>https://voicespice.com/</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81"/>
        <p:cNvGrpSpPr/>
        <p:nvPr/>
      </p:nvGrpSpPr>
      <p:grpSpPr>
        <a:xfrm>
          <a:off x="0" y="0"/>
          <a:ext cx="0" cy="0"/>
          <a:chOff x="0" y="0"/>
          <a:chExt cx="0" cy="0"/>
        </a:xfrm>
      </p:grpSpPr>
      <p:sp>
        <p:nvSpPr>
          <p:cNvPr id="2082" name="Google Shape;2082;p204"/>
          <p:cNvSpPr txBox="1">
            <a:spLocks noGrp="1"/>
          </p:cNvSpPr>
          <p:nvPr>
            <p:ph type="title"/>
          </p:nvPr>
        </p:nvSpPr>
        <p:spPr>
          <a:xfrm>
            <a:off x="929175" y="911950"/>
            <a:ext cx="4425300" cy="44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1400"/>
              <a:t>Hybrid &amp; Flipped Classroom Reading Tools:</a:t>
            </a:r>
            <a:endParaRPr sz="1400"/>
          </a:p>
        </p:txBody>
      </p:sp>
      <p:sp>
        <p:nvSpPr>
          <p:cNvPr id="2083" name="Google Shape;2083;p204"/>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084" name="Google Shape;2084;p204"/>
          <p:cNvSpPr txBox="1"/>
          <p:nvPr/>
        </p:nvSpPr>
        <p:spPr>
          <a:xfrm>
            <a:off x="5111350" y="474330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9E9E9E"/>
                </a:solidFill>
                <a:latin typeface="Arial"/>
                <a:ea typeface="Arial"/>
                <a:cs typeface="Arial"/>
                <a:sym typeface="Arial"/>
              </a:rPr>
              <a:t>Creative use of Technology in the classroom</a:t>
            </a:r>
            <a:endParaRPr sz="1400" b="0" i="0" u="none" strike="noStrike" cap="none">
              <a:solidFill>
                <a:srgbClr val="9E9E9E"/>
              </a:solidFill>
              <a:latin typeface="Arial"/>
              <a:ea typeface="Arial"/>
              <a:cs typeface="Arial"/>
              <a:sym typeface="Arial"/>
            </a:endParaRPr>
          </a:p>
        </p:txBody>
      </p:sp>
      <p:sp>
        <p:nvSpPr>
          <p:cNvPr id="2085" name="Google Shape;2085;p204"/>
          <p:cNvSpPr txBox="1"/>
          <p:nvPr/>
        </p:nvSpPr>
        <p:spPr>
          <a:xfrm>
            <a:off x="152400" y="304645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204"/>
          <p:cNvSpPr txBox="1"/>
          <p:nvPr/>
        </p:nvSpPr>
        <p:spPr>
          <a:xfrm>
            <a:off x="190625" y="1339450"/>
            <a:ext cx="5219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60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2087" name="Google Shape;2087;p204"/>
          <p:cNvPicPr preferRelativeResize="0"/>
          <p:nvPr/>
        </p:nvPicPr>
        <p:blipFill rotWithShape="1">
          <a:blip r:embed="rId3">
            <a:alphaModFix/>
          </a:blip>
          <a:srcRect/>
          <a:stretch/>
        </p:blipFill>
        <p:spPr>
          <a:xfrm>
            <a:off x="6324600" y="1994875"/>
            <a:ext cx="2286000" cy="1371600"/>
          </a:xfrm>
          <a:prstGeom prst="rect">
            <a:avLst/>
          </a:prstGeom>
          <a:noFill/>
          <a:ln>
            <a:noFill/>
          </a:ln>
        </p:spPr>
      </p:pic>
      <p:pic>
        <p:nvPicPr>
          <p:cNvPr id="2088" name="Google Shape;2088;p204"/>
          <p:cNvPicPr preferRelativeResize="0"/>
          <p:nvPr/>
        </p:nvPicPr>
        <p:blipFill rotWithShape="1">
          <a:blip r:embed="rId4">
            <a:alphaModFix/>
          </a:blip>
          <a:srcRect/>
          <a:stretch/>
        </p:blipFill>
        <p:spPr>
          <a:xfrm>
            <a:off x="3484788" y="2199720"/>
            <a:ext cx="2174427" cy="1217700"/>
          </a:xfrm>
          <a:prstGeom prst="rect">
            <a:avLst/>
          </a:prstGeom>
          <a:noFill/>
          <a:ln>
            <a:noFill/>
          </a:ln>
        </p:spPr>
      </p:pic>
      <p:sp>
        <p:nvSpPr>
          <p:cNvPr id="2089" name="Google Shape;2089;p204"/>
          <p:cNvSpPr txBox="1"/>
          <p:nvPr/>
        </p:nvSpPr>
        <p:spPr>
          <a:xfrm>
            <a:off x="3385938" y="3289213"/>
            <a:ext cx="2705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https://images.app.goo.gl/7AVumf2MZQiwN8cM9</a:t>
            </a:r>
            <a:endParaRPr sz="900" b="0" i="0" u="none" strike="noStrike" cap="none">
              <a:solidFill>
                <a:srgbClr val="000000"/>
              </a:solidFill>
              <a:latin typeface="Arial"/>
              <a:ea typeface="Arial"/>
              <a:cs typeface="Arial"/>
              <a:sym typeface="Arial"/>
            </a:endParaRPr>
          </a:p>
        </p:txBody>
      </p:sp>
      <p:sp>
        <p:nvSpPr>
          <p:cNvPr id="2090" name="Google Shape;2090;p204"/>
          <p:cNvSpPr txBox="1"/>
          <p:nvPr/>
        </p:nvSpPr>
        <p:spPr>
          <a:xfrm>
            <a:off x="1485900" y="4292163"/>
            <a:ext cx="6172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Are you familiar with these resources?</a:t>
            </a:r>
            <a:endParaRPr sz="1500" b="0" i="0" u="none" strike="noStrike" cap="none">
              <a:solidFill>
                <a:srgbClr val="000000"/>
              </a:solidFill>
              <a:latin typeface="Arial"/>
              <a:ea typeface="Arial"/>
              <a:cs typeface="Arial"/>
              <a:sym typeface="Arial"/>
            </a:endParaRPr>
          </a:p>
        </p:txBody>
      </p:sp>
      <p:sp>
        <p:nvSpPr>
          <p:cNvPr id="2091" name="Google Shape;2091;p204"/>
          <p:cNvSpPr txBox="1"/>
          <p:nvPr/>
        </p:nvSpPr>
        <p:spPr>
          <a:xfrm>
            <a:off x="0" y="294375"/>
            <a:ext cx="6223800" cy="7389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Discover new applications and resource banks for in the classroom and online</a:t>
            </a:r>
            <a:endParaRPr sz="1800" b="1" i="0" u="none" strike="noStrike" cap="none">
              <a:solidFill>
                <a:schemeClr val="dk1"/>
              </a:solidFill>
              <a:latin typeface="Arial"/>
              <a:ea typeface="Arial"/>
              <a:cs typeface="Arial"/>
              <a:sym typeface="Arial"/>
            </a:endParaRPr>
          </a:p>
        </p:txBody>
      </p:sp>
      <p:pic>
        <p:nvPicPr>
          <p:cNvPr id="2092" name="Google Shape;2092;p204"/>
          <p:cNvPicPr preferRelativeResize="0"/>
          <p:nvPr/>
        </p:nvPicPr>
        <p:blipFill rotWithShape="1">
          <a:blip r:embed="rId5">
            <a:alphaModFix/>
          </a:blip>
          <a:srcRect/>
          <a:stretch/>
        </p:blipFill>
        <p:spPr>
          <a:xfrm>
            <a:off x="174050" y="1987510"/>
            <a:ext cx="2937850" cy="482325"/>
          </a:xfrm>
          <a:prstGeom prst="rect">
            <a:avLst/>
          </a:prstGeom>
          <a:noFill/>
          <a:ln>
            <a:noFill/>
          </a:ln>
        </p:spPr>
      </p:pic>
      <p:sp>
        <p:nvSpPr>
          <p:cNvPr id="2093" name="Google Shape;2093;p204"/>
          <p:cNvSpPr txBox="1"/>
          <p:nvPr/>
        </p:nvSpPr>
        <p:spPr>
          <a:xfrm>
            <a:off x="6672900" y="2900850"/>
            <a:ext cx="1589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900" b="0" i="0" u="sng" strike="noStrike" cap="none">
                <a:solidFill>
                  <a:schemeClr val="hlink"/>
                </a:solidFill>
                <a:latin typeface="Arial"/>
                <a:ea typeface="Arial"/>
                <a:cs typeface="Arial"/>
                <a:sym typeface="Arial"/>
                <a:hlinkClick r:id="rId6"/>
              </a:rPr>
              <a:t>https://newsinlevels.com</a:t>
            </a:r>
            <a:r>
              <a:rPr lang="en" sz="900" b="0" i="0" u="none" strike="noStrike" cap="none">
                <a:solidFill>
                  <a:schemeClr val="dk1"/>
                </a:solidFill>
                <a:latin typeface="Arial"/>
                <a:ea typeface="Arial"/>
                <a:cs typeface="Arial"/>
                <a:sym typeface="Arial"/>
              </a:rPr>
              <a:t> </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094" name="Google Shape;2094;p204"/>
          <p:cNvSpPr txBox="1"/>
          <p:nvPr/>
        </p:nvSpPr>
        <p:spPr>
          <a:xfrm>
            <a:off x="152400" y="2893200"/>
            <a:ext cx="3000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000" b="0" i="0" u="sng" strike="noStrike" cap="none">
                <a:solidFill>
                  <a:schemeClr val="hlink"/>
                </a:solidFill>
                <a:latin typeface="Arial"/>
                <a:ea typeface="Arial"/>
                <a:cs typeface="Arial"/>
                <a:sym typeface="Arial"/>
                <a:hlinkClick r:id="rId7"/>
              </a:rPr>
              <a:t>https://breakingnewsenglish.com/</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55"/>
        <p:cNvGrpSpPr/>
        <p:nvPr/>
      </p:nvGrpSpPr>
      <p:grpSpPr>
        <a:xfrm>
          <a:off x="0" y="0"/>
          <a:ext cx="0" cy="0"/>
          <a:chOff x="0" y="0"/>
          <a:chExt cx="0" cy="0"/>
        </a:xfrm>
      </p:grpSpPr>
      <p:sp>
        <p:nvSpPr>
          <p:cNvPr id="2856" name="Google Shape;2856;p283"/>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857" name="Google Shape;2857;p283"/>
          <p:cNvSpPr txBox="1"/>
          <p:nvPr/>
        </p:nvSpPr>
        <p:spPr>
          <a:xfrm>
            <a:off x="4061100" y="4493875"/>
            <a:ext cx="47712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2858" name="Google Shape;2858;p283"/>
          <p:cNvSpPr txBox="1"/>
          <p:nvPr/>
        </p:nvSpPr>
        <p:spPr>
          <a:xfrm>
            <a:off x="608600" y="371950"/>
            <a:ext cx="4620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Task: Project Based Collaborative Learning </a:t>
            </a:r>
            <a:endParaRPr sz="1800" b="0" i="0" u="none" strike="noStrike" cap="none">
              <a:solidFill>
                <a:srgbClr val="000000"/>
              </a:solidFill>
              <a:latin typeface="Arial"/>
              <a:ea typeface="Arial"/>
              <a:cs typeface="Arial"/>
              <a:sym typeface="Arial"/>
            </a:endParaRPr>
          </a:p>
        </p:txBody>
      </p:sp>
      <p:pic>
        <p:nvPicPr>
          <p:cNvPr id="2859" name="Google Shape;2859;p283" descr="Miro | Free Online Collaborative Whiteboard Platform"/>
          <p:cNvPicPr preferRelativeResize="0"/>
          <p:nvPr/>
        </p:nvPicPr>
        <p:blipFill rotWithShape="1">
          <a:blip r:embed="rId3">
            <a:alphaModFix/>
          </a:blip>
          <a:srcRect/>
          <a:stretch/>
        </p:blipFill>
        <p:spPr>
          <a:xfrm>
            <a:off x="6869199" y="508750"/>
            <a:ext cx="1460450" cy="612862"/>
          </a:xfrm>
          <a:prstGeom prst="rect">
            <a:avLst/>
          </a:prstGeom>
          <a:noFill/>
          <a:ln>
            <a:noFill/>
          </a:ln>
        </p:spPr>
      </p:pic>
      <p:sp>
        <p:nvSpPr>
          <p:cNvPr id="2860" name="Google Shape;2860;p283"/>
          <p:cNvSpPr txBox="1"/>
          <p:nvPr/>
        </p:nvSpPr>
        <p:spPr>
          <a:xfrm>
            <a:off x="6534100" y="1122462"/>
            <a:ext cx="20424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200" b="0" i="0" u="sng" strike="noStrike" cap="none">
                <a:solidFill>
                  <a:schemeClr val="hlink"/>
                </a:solidFill>
                <a:highlight>
                  <a:srgbClr val="FFFFFF"/>
                </a:highlight>
                <a:latin typeface="Roboto"/>
                <a:ea typeface="Roboto"/>
                <a:cs typeface="Roboto"/>
                <a:sym typeface="Roboto"/>
                <a:hlinkClick r:id="rId4"/>
              </a:rPr>
              <a:t>https://miro.com</a:t>
            </a:r>
            <a:r>
              <a:rPr lang="en" sz="1200" b="0" i="0" u="none" strike="noStrike" cap="none">
                <a:solidFill>
                  <a:srgbClr val="006621"/>
                </a:solidFill>
                <a:highlight>
                  <a:srgbClr val="FFFFFF"/>
                </a:highlight>
                <a:latin typeface="Roboto"/>
                <a:ea typeface="Roboto"/>
                <a:cs typeface="Roboto"/>
                <a:sym typeface="Roboto"/>
              </a:rPr>
              <a:t> </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861" name="Google Shape;2861;p283"/>
          <p:cNvPicPr preferRelativeResize="0"/>
          <p:nvPr/>
        </p:nvPicPr>
        <p:blipFill rotWithShape="1">
          <a:blip r:embed="rId5">
            <a:alphaModFix/>
          </a:blip>
          <a:srcRect/>
          <a:stretch/>
        </p:blipFill>
        <p:spPr>
          <a:xfrm>
            <a:off x="6448100" y="1504625"/>
            <a:ext cx="1965650" cy="791096"/>
          </a:xfrm>
          <a:prstGeom prst="rect">
            <a:avLst/>
          </a:prstGeom>
          <a:noFill/>
          <a:ln>
            <a:noFill/>
          </a:ln>
        </p:spPr>
      </p:pic>
      <p:sp>
        <p:nvSpPr>
          <p:cNvPr id="2862" name="Google Shape;2862;p283"/>
          <p:cNvSpPr txBox="1"/>
          <p:nvPr/>
        </p:nvSpPr>
        <p:spPr>
          <a:xfrm>
            <a:off x="6691555" y="2173276"/>
            <a:ext cx="1886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0" i="0" u="sng" strike="noStrike" cap="none">
                <a:solidFill>
                  <a:schemeClr val="hlink"/>
                </a:solidFill>
                <a:latin typeface="Arial"/>
                <a:ea typeface="Arial"/>
                <a:cs typeface="Arial"/>
                <a:sym typeface="Arial"/>
                <a:hlinkClick r:id="rId6"/>
              </a:rPr>
              <a:t>https://www.mindmeister.com/</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863" name="Google Shape;2863;p283" descr="Presentation Software | Online Presentation Tools | Prezi"/>
          <p:cNvPicPr preferRelativeResize="0"/>
          <p:nvPr/>
        </p:nvPicPr>
        <p:blipFill rotWithShape="1">
          <a:blip r:embed="rId7">
            <a:alphaModFix/>
          </a:blip>
          <a:srcRect/>
          <a:stretch/>
        </p:blipFill>
        <p:spPr>
          <a:xfrm>
            <a:off x="7408675" y="3637950"/>
            <a:ext cx="1005075" cy="945300"/>
          </a:xfrm>
          <a:prstGeom prst="rect">
            <a:avLst/>
          </a:prstGeom>
          <a:noFill/>
          <a:ln>
            <a:noFill/>
          </a:ln>
        </p:spPr>
      </p:pic>
      <p:sp>
        <p:nvSpPr>
          <p:cNvPr id="2864" name="Google Shape;2864;p283"/>
          <p:cNvSpPr txBox="1"/>
          <p:nvPr/>
        </p:nvSpPr>
        <p:spPr>
          <a:xfrm>
            <a:off x="6292050" y="437405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dirty="0">
                <a:solidFill>
                  <a:schemeClr val="hlink"/>
                </a:solidFill>
                <a:latin typeface="Arial"/>
                <a:ea typeface="Arial"/>
                <a:cs typeface="Arial"/>
                <a:sym typeface="Arial"/>
                <a:hlinkClick r:id="rId8"/>
              </a:rPr>
              <a:t>https://prezi.com/</a:t>
            </a:r>
            <a:endParaRPr sz="9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pic>
        <p:nvPicPr>
          <p:cNvPr id="2865" name="Google Shape;2865;p283"/>
          <p:cNvPicPr preferRelativeResize="0"/>
          <p:nvPr/>
        </p:nvPicPr>
        <p:blipFill rotWithShape="1">
          <a:blip r:embed="rId9">
            <a:alphaModFix/>
          </a:blip>
          <a:srcRect/>
          <a:stretch/>
        </p:blipFill>
        <p:spPr>
          <a:xfrm>
            <a:off x="1776400" y="890175"/>
            <a:ext cx="2284700" cy="1307550"/>
          </a:xfrm>
          <a:prstGeom prst="rect">
            <a:avLst/>
          </a:prstGeom>
          <a:noFill/>
          <a:ln>
            <a:noFill/>
          </a:ln>
        </p:spPr>
      </p:pic>
      <p:sp>
        <p:nvSpPr>
          <p:cNvPr id="2866" name="Google Shape;2866;p283"/>
          <p:cNvSpPr txBox="1"/>
          <p:nvPr/>
        </p:nvSpPr>
        <p:spPr>
          <a:xfrm>
            <a:off x="481575" y="2459250"/>
            <a:ext cx="5108100" cy="212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Now you have had a demonstration of a variety of different technology tools that can be used for collaborative learning.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Your task for this session is to work collaboratively and create a mind map/presentation about either an English Speaking Country or your home country. </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The aim of this task is for you to experience how your students would use the technology tools for learning together. </a:t>
            </a:r>
            <a:endParaRPr sz="1400" b="0" i="1" u="none" strike="noStrike" cap="none">
              <a:solidFill>
                <a:srgbClr val="000000"/>
              </a:solidFill>
              <a:latin typeface="Arial"/>
              <a:ea typeface="Arial"/>
              <a:cs typeface="Arial"/>
              <a:sym typeface="Arial"/>
            </a:endParaRPr>
          </a:p>
        </p:txBody>
      </p:sp>
      <p:sp>
        <p:nvSpPr>
          <p:cNvPr id="2867" name="Google Shape;2867;p283"/>
          <p:cNvSpPr txBox="1"/>
          <p:nvPr/>
        </p:nvSpPr>
        <p:spPr>
          <a:xfrm>
            <a:off x="1494500" y="2120550"/>
            <a:ext cx="2848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https://images.app.goo.gl/a6r2FiaT5rTxaxPL9 </a:t>
            </a:r>
            <a:endParaRPr sz="1000" b="0" i="0" u="none" strike="noStrike" cap="none">
              <a:solidFill>
                <a:srgbClr val="000000"/>
              </a:solidFill>
              <a:latin typeface="Arial"/>
              <a:ea typeface="Arial"/>
              <a:cs typeface="Arial"/>
              <a:sym typeface="Arial"/>
            </a:endParaRPr>
          </a:p>
        </p:txBody>
      </p:sp>
      <p:pic>
        <p:nvPicPr>
          <p:cNvPr id="2868" name="Google Shape;2868;p283"/>
          <p:cNvPicPr preferRelativeResize="0"/>
          <p:nvPr/>
        </p:nvPicPr>
        <p:blipFill rotWithShape="1">
          <a:blip r:embed="rId10">
            <a:alphaModFix/>
          </a:blip>
          <a:srcRect/>
          <a:stretch/>
        </p:blipFill>
        <p:spPr>
          <a:xfrm>
            <a:off x="7175490" y="2529375"/>
            <a:ext cx="1233120" cy="1186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200891" y="408708"/>
            <a:ext cx="2154382" cy="623456"/>
          </a:xfrm>
        </p:spPr>
        <p:txBody>
          <a:bodyPr/>
          <a:lstStyle/>
          <a:p>
            <a:r>
              <a:rPr lang="cs-CZ" dirty="0" smtClean="0">
                <a:solidFill>
                  <a:srgbClr val="FF0000"/>
                </a:solidFill>
              </a:rPr>
              <a:t>Použití </a:t>
            </a:r>
            <a:r>
              <a:rPr lang="cs-CZ" dirty="0">
                <a:solidFill>
                  <a:srgbClr val="FF0000"/>
                </a:solidFill>
              </a:rPr>
              <a:t>aplikací:</a:t>
            </a:r>
            <a:br>
              <a:rPr lang="cs-CZ" dirty="0">
                <a:solidFill>
                  <a:srgbClr val="FF0000"/>
                </a:solidFill>
              </a:rPr>
            </a:br>
            <a:endParaRPr lang="cs-CZ" dirty="0"/>
          </a:p>
        </p:txBody>
      </p:sp>
      <p:sp>
        <p:nvSpPr>
          <p:cNvPr id="3" name="Zástupný symbol pro text 2"/>
          <p:cNvSpPr>
            <a:spLocks noGrp="1"/>
          </p:cNvSpPr>
          <p:nvPr>
            <p:ph type="body" idx="4294967295"/>
          </p:nvPr>
        </p:nvSpPr>
        <p:spPr>
          <a:xfrm>
            <a:off x="1676400" y="0"/>
            <a:ext cx="6733309" cy="3934691"/>
          </a:xfrm>
        </p:spPr>
        <p:txBody>
          <a:bodyPr/>
          <a:lstStyle/>
          <a:p>
            <a:pPr marL="114300" indent="0">
              <a:buNone/>
            </a:pPr>
            <a:endParaRPr lang="cs-CZ" b="1" dirty="0" smtClean="0">
              <a:solidFill>
                <a:srgbClr val="FF0000"/>
              </a:solidFill>
            </a:endParaRPr>
          </a:p>
          <a:p>
            <a:endParaRPr lang="cs-CZ" sz="1400" dirty="0" smtClean="0"/>
          </a:p>
          <a:p>
            <a:r>
              <a:rPr lang="cs-CZ" sz="1400" dirty="0" err="1" smtClean="0"/>
              <a:t>Nearpood</a:t>
            </a:r>
            <a:r>
              <a:rPr lang="cs-CZ" sz="1400" dirty="0" smtClean="0"/>
              <a:t> </a:t>
            </a:r>
            <a:r>
              <a:rPr lang="cs-CZ" sz="1400" dirty="0"/>
              <a:t>– prezentace, odpovědi na otázky, kvízy, interaktivní tabule</a:t>
            </a:r>
          </a:p>
          <a:p>
            <a:r>
              <a:rPr lang="cs-CZ" sz="1400" dirty="0" err="1"/>
              <a:t>Thinglink</a:t>
            </a:r>
            <a:r>
              <a:rPr lang="cs-CZ" sz="1400" dirty="0"/>
              <a:t> – prezentace – vložení textu, fotografií, videí</a:t>
            </a:r>
          </a:p>
          <a:p>
            <a:r>
              <a:rPr lang="cs-CZ" sz="1400" dirty="0" err="1"/>
              <a:t>Quizziz</a:t>
            </a:r>
            <a:r>
              <a:rPr lang="cs-CZ" sz="1400" dirty="0"/>
              <a:t> – vytváření kvízů </a:t>
            </a:r>
          </a:p>
          <a:p>
            <a:r>
              <a:rPr lang="cs-CZ" sz="1400" dirty="0" err="1"/>
              <a:t>Blendspace</a:t>
            </a:r>
            <a:r>
              <a:rPr lang="cs-CZ" sz="1400" dirty="0"/>
              <a:t> – vytváření prezentací, lekcí </a:t>
            </a:r>
          </a:p>
          <a:p>
            <a:r>
              <a:rPr lang="cs-CZ" sz="1400" dirty="0"/>
              <a:t>Mind </a:t>
            </a:r>
            <a:r>
              <a:rPr lang="cs-CZ" sz="1400" dirty="0" err="1"/>
              <a:t>Meister</a:t>
            </a:r>
            <a:r>
              <a:rPr lang="cs-CZ" sz="1400" dirty="0"/>
              <a:t> – interaktivní tabule – myšlenkové mapy</a:t>
            </a:r>
          </a:p>
          <a:p>
            <a:r>
              <a:rPr lang="cs-CZ" sz="1400" dirty="0" err="1"/>
              <a:t>Prezi</a:t>
            </a:r>
            <a:r>
              <a:rPr lang="cs-CZ" sz="1400" dirty="0"/>
              <a:t> – vytváření prezentací</a:t>
            </a:r>
          </a:p>
          <a:p>
            <a:r>
              <a:rPr lang="cs-CZ" sz="1400" dirty="0" err="1"/>
              <a:t>Spark</a:t>
            </a:r>
            <a:r>
              <a:rPr lang="cs-CZ" sz="1400" dirty="0"/>
              <a:t> Adobe - vytváření prezentací</a:t>
            </a:r>
          </a:p>
          <a:p>
            <a:r>
              <a:rPr lang="cs-CZ" sz="1400" dirty="0" err="1"/>
              <a:t>Plickers</a:t>
            </a:r>
            <a:r>
              <a:rPr lang="cs-CZ" sz="1400" dirty="0"/>
              <a:t> – vytváření kvízů – žáci nepotřebují počítač – mají QR kódy</a:t>
            </a:r>
          </a:p>
          <a:p>
            <a:r>
              <a:rPr lang="cs-CZ" sz="1400" dirty="0" err="1"/>
              <a:t>Edpuzzle</a:t>
            </a:r>
            <a:r>
              <a:rPr lang="cs-CZ" sz="1400" dirty="0"/>
              <a:t> – úprava videí – vkládáme otázky na porozumění</a:t>
            </a:r>
          </a:p>
          <a:p>
            <a:r>
              <a:rPr lang="cs-CZ" sz="1400" dirty="0" err="1"/>
              <a:t>Genially</a:t>
            </a:r>
            <a:r>
              <a:rPr lang="cs-CZ" sz="1400" dirty="0"/>
              <a:t> – vytváření prezentací</a:t>
            </a:r>
          </a:p>
          <a:p>
            <a:r>
              <a:rPr lang="cs-CZ" sz="1400" dirty="0"/>
              <a:t>Stop </a:t>
            </a:r>
            <a:r>
              <a:rPr lang="cs-CZ" sz="1400" dirty="0" err="1"/>
              <a:t>motion</a:t>
            </a:r>
            <a:r>
              <a:rPr lang="cs-CZ" sz="1400" dirty="0"/>
              <a:t> – rozpohybování věcí</a:t>
            </a:r>
          </a:p>
          <a:p>
            <a:r>
              <a:rPr lang="cs-CZ" sz="1400" dirty="0" err="1"/>
              <a:t>Jamboard</a:t>
            </a:r>
            <a:r>
              <a:rPr lang="cs-CZ" sz="1400" dirty="0"/>
              <a:t> – interaktivní tabule (nutné </a:t>
            </a:r>
            <a:r>
              <a:rPr lang="cs-CZ" sz="1400" dirty="0" err="1"/>
              <a:t>google</a:t>
            </a:r>
            <a:r>
              <a:rPr lang="cs-CZ" sz="1400" dirty="0"/>
              <a:t> přihlášení)</a:t>
            </a:r>
          </a:p>
          <a:p>
            <a:r>
              <a:rPr lang="cs-CZ" sz="1400" dirty="0" err="1"/>
              <a:t>Blogger</a:t>
            </a:r>
            <a:r>
              <a:rPr lang="cs-CZ" sz="1400" dirty="0"/>
              <a:t> – vytváření blogu</a:t>
            </a:r>
          </a:p>
          <a:p>
            <a:r>
              <a:rPr lang="cs-CZ" sz="1400" dirty="0" err="1"/>
              <a:t>Book</a:t>
            </a:r>
            <a:r>
              <a:rPr lang="cs-CZ" sz="1400" dirty="0"/>
              <a:t> </a:t>
            </a:r>
            <a:r>
              <a:rPr lang="cs-CZ" sz="1400" dirty="0" err="1"/>
              <a:t>creator</a:t>
            </a:r>
            <a:r>
              <a:rPr lang="cs-CZ" sz="1400" dirty="0"/>
              <a:t> – vytváření online knihy, komiksů</a:t>
            </a:r>
          </a:p>
          <a:p>
            <a:r>
              <a:rPr lang="cs-CZ" sz="1400" dirty="0" err="1"/>
              <a:t>Check</a:t>
            </a:r>
            <a:r>
              <a:rPr lang="cs-CZ" sz="1400" dirty="0"/>
              <a:t> – krátká videa do 3 minut</a:t>
            </a:r>
          </a:p>
          <a:p>
            <a:r>
              <a:rPr lang="cs-CZ" sz="1400" dirty="0" err="1"/>
              <a:t>Breaking</a:t>
            </a:r>
            <a:r>
              <a:rPr lang="cs-CZ" sz="1400" dirty="0"/>
              <a:t> </a:t>
            </a:r>
            <a:r>
              <a:rPr lang="cs-CZ" sz="1400" dirty="0" err="1"/>
              <a:t>News</a:t>
            </a:r>
            <a:r>
              <a:rPr lang="cs-CZ" sz="1400" dirty="0"/>
              <a:t> </a:t>
            </a:r>
            <a:r>
              <a:rPr lang="cs-CZ" sz="1400" dirty="0" err="1"/>
              <a:t>English</a:t>
            </a:r>
            <a:r>
              <a:rPr lang="cs-CZ" sz="1400" dirty="0"/>
              <a:t> – online anglické noviny – můžeme si vybrat </a:t>
            </a:r>
            <a:r>
              <a:rPr lang="cs-CZ" sz="1400" dirty="0" smtClean="0"/>
              <a:t>úroveň</a:t>
            </a:r>
            <a:r>
              <a:rPr lang="cs-CZ" sz="1400" dirty="0"/>
              <a:t> </a:t>
            </a:r>
          </a:p>
          <a:p>
            <a:pPr marL="114300" indent="0">
              <a:buNone/>
            </a:pPr>
            <a:r>
              <a:rPr lang="cs-CZ" sz="1400" dirty="0"/>
              <a:t> </a:t>
            </a:r>
          </a:p>
          <a:p>
            <a:endParaRPr lang="cs-CZ" dirty="0"/>
          </a:p>
        </p:txBody>
      </p:sp>
    </p:spTree>
    <p:extLst>
      <p:ext uri="{BB962C8B-B14F-4D97-AF65-F5344CB8AC3E}">
        <p14:creationId xmlns:p14="http://schemas.microsoft.com/office/powerpoint/2010/main" val="306712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03"/>
        <p:cNvGrpSpPr/>
        <p:nvPr/>
      </p:nvGrpSpPr>
      <p:grpSpPr>
        <a:xfrm>
          <a:off x="0" y="0"/>
          <a:ext cx="0" cy="0"/>
          <a:chOff x="0" y="0"/>
          <a:chExt cx="0" cy="0"/>
        </a:xfrm>
      </p:grpSpPr>
      <p:sp>
        <p:nvSpPr>
          <p:cNvPr id="2704" name="Google Shape;2704;p2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Prezi</a:t>
            </a:r>
            <a:endParaRPr u="sng"/>
          </a:p>
        </p:txBody>
      </p:sp>
      <p:sp>
        <p:nvSpPr>
          <p:cNvPr id="2705" name="Google Shape;2705;p260"/>
          <p:cNvSpPr txBox="1">
            <a:spLocks noGrp="1"/>
          </p:cNvSpPr>
          <p:nvPr>
            <p:ph type="body" idx="1"/>
          </p:nvPr>
        </p:nvSpPr>
        <p:spPr>
          <a:xfrm>
            <a:off x="311700" y="1126800"/>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457200" lvl="0" indent="-342900" algn="ctr" rtl="0">
              <a:lnSpc>
                <a:spcPct val="115000"/>
              </a:lnSpc>
              <a:spcBef>
                <a:spcPts val="0"/>
              </a:spcBef>
              <a:spcAft>
                <a:spcPts val="0"/>
              </a:spcAft>
              <a:buSzPts val="1800"/>
              <a:buChar char="-"/>
            </a:pPr>
            <a:r>
              <a:rPr lang="en"/>
              <a:t>Saved online </a:t>
            </a:r>
            <a:endParaRPr/>
          </a:p>
          <a:p>
            <a:pPr marL="457200" lvl="0" indent="0" algn="ctr" rtl="0">
              <a:lnSpc>
                <a:spcPct val="115000"/>
              </a:lnSpc>
              <a:spcBef>
                <a:spcPts val="0"/>
              </a:spcBef>
              <a:spcAft>
                <a:spcPts val="0"/>
              </a:spcAft>
              <a:buSzPts val="1800"/>
              <a:buNone/>
            </a:pPr>
            <a:endParaRPr/>
          </a:p>
          <a:p>
            <a:pPr marL="457200" lvl="0" indent="-342900" algn="ctr" rtl="0">
              <a:lnSpc>
                <a:spcPct val="115000"/>
              </a:lnSpc>
              <a:spcBef>
                <a:spcPts val="0"/>
              </a:spcBef>
              <a:spcAft>
                <a:spcPts val="0"/>
              </a:spcAft>
              <a:buSzPts val="1800"/>
              <a:buChar char="-"/>
            </a:pPr>
            <a:r>
              <a:rPr lang="en"/>
              <a:t>Students need an account </a:t>
            </a:r>
            <a:endParaRPr/>
          </a:p>
          <a:p>
            <a:pPr marL="457200" lvl="0" indent="0" algn="ctr" rtl="0">
              <a:lnSpc>
                <a:spcPct val="115000"/>
              </a:lnSpc>
              <a:spcBef>
                <a:spcPts val="0"/>
              </a:spcBef>
              <a:spcAft>
                <a:spcPts val="0"/>
              </a:spcAft>
              <a:buSzPts val="1800"/>
              <a:buNone/>
            </a:pPr>
            <a:endParaRPr/>
          </a:p>
          <a:p>
            <a:pPr marL="457200" lvl="0" indent="-342900" algn="ctr" rtl="0">
              <a:lnSpc>
                <a:spcPct val="115000"/>
              </a:lnSpc>
              <a:spcBef>
                <a:spcPts val="0"/>
              </a:spcBef>
              <a:spcAft>
                <a:spcPts val="0"/>
              </a:spcAft>
              <a:buSzPts val="1800"/>
              <a:buChar char="-"/>
            </a:pPr>
            <a:r>
              <a:rPr lang="en"/>
              <a:t>Engaging for students to view when presenting </a:t>
            </a:r>
            <a:endParaRPr/>
          </a:p>
          <a:p>
            <a:pPr marL="457200" lvl="0" indent="0" algn="ctr" rtl="0">
              <a:lnSpc>
                <a:spcPct val="115000"/>
              </a:lnSpc>
              <a:spcBef>
                <a:spcPts val="0"/>
              </a:spcBef>
              <a:spcAft>
                <a:spcPts val="0"/>
              </a:spcAft>
              <a:buSzPts val="1800"/>
              <a:buNone/>
            </a:pPr>
            <a:endParaRPr/>
          </a:p>
          <a:p>
            <a:pPr marL="457200" lvl="0" indent="-342900" algn="ctr" rtl="0">
              <a:lnSpc>
                <a:spcPct val="115000"/>
              </a:lnSpc>
              <a:spcBef>
                <a:spcPts val="0"/>
              </a:spcBef>
              <a:spcAft>
                <a:spcPts val="0"/>
              </a:spcAft>
              <a:buSzPts val="1800"/>
              <a:buChar char="-"/>
            </a:pPr>
            <a:r>
              <a:rPr lang="en"/>
              <a:t>More WOW than powerpoint </a:t>
            </a:r>
            <a:endParaRPr/>
          </a:p>
          <a:p>
            <a:pPr marL="0" lvl="0" indent="0" algn="l" rtl="0">
              <a:lnSpc>
                <a:spcPct val="115000"/>
              </a:lnSpc>
              <a:spcBef>
                <a:spcPts val="0"/>
              </a:spcBef>
              <a:spcAft>
                <a:spcPts val="0"/>
              </a:spcAft>
              <a:buSzPts val="1800"/>
              <a:buNone/>
            </a:pPr>
            <a:endParaRPr/>
          </a:p>
        </p:txBody>
      </p:sp>
      <p:pic>
        <p:nvPicPr>
          <p:cNvPr id="2706" name="Google Shape;2706;p260" descr="Presentation Software | Online Presentation Tools | Prezi"/>
          <p:cNvPicPr preferRelativeResize="0"/>
          <p:nvPr/>
        </p:nvPicPr>
        <p:blipFill rotWithShape="1">
          <a:blip r:embed="rId3">
            <a:alphaModFix/>
          </a:blip>
          <a:srcRect/>
          <a:stretch/>
        </p:blipFill>
        <p:spPr>
          <a:xfrm>
            <a:off x="84100" y="3125525"/>
            <a:ext cx="1400525" cy="1317250"/>
          </a:xfrm>
          <a:prstGeom prst="rect">
            <a:avLst/>
          </a:prstGeom>
          <a:noFill/>
          <a:ln>
            <a:noFill/>
          </a:ln>
        </p:spPr>
      </p:pic>
      <p:pic>
        <p:nvPicPr>
          <p:cNvPr id="2707" name="Google Shape;2707;p260" descr="Presentation Software | Online Presentation Tools | Prezi"/>
          <p:cNvPicPr preferRelativeResize="0"/>
          <p:nvPr/>
        </p:nvPicPr>
        <p:blipFill rotWithShape="1">
          <a:blip r:embed="rId3">
            <a:alphaModFix/>
          </a:blip>
          <a:srcRect/>
          <a:stretch/>
        </p:blipFill>
        <p:spPr>
          <a:xfrm>
            <a:off x="7178038" y="787975"/>
            <a:ext cx="1400525" cy="1317250"/>
          </a:xfrm>
          <a:prstGeom prst="rect">
            <a:avLst/>
          </a:prstGeom>
          <a:noFill/>
          <a:ln>
            <a:noFill/>
          </a:ln>
        </p:spPr>
      </p:pic>
      <p:sp>
        <p:nvSpPr>
          <p:cNvPr id="2708" name="Google Shape;2708;p260"/>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709" name="Google Shape;2709;p260"/>
          <p:cNvSpPr txBox="1"/>
          <p:nvPr/>
        </p:nvSpPr>
        <p:spPr>
          <a:xfrm>
            <a:off x="4318375" y="4652275"/>
            <a:ext cx="46614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2710" name="Google Shape;2710;p260"/>
          <p:cNvSpPr txBox="1"/>
          <p:nvPr/>
        </p:nvSpPr>
        <p:spPr>
          <a:xfrm>
            <a:off x="6378313" y="1857325"/>
            <a:ext cx="3000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https://prezi.com/</a:t>
            </a:r>
            <a:endParaRPr sz="900" b="0" i="0" u="none" strike="noStrike" cap="none">
              <a:solidFill>
                <a:srgbClr val="000000"/>
              </a:solidFill>
              <a:latin typeface="Arial"/>
              <a:ea typeface="Arial"/>
              <a:cs typeface="Arial"/>
              <a:sym typeface="Arial"/>
            </a:endParaRPr>
          </a:p>
        </p:txBody>
      </p:sp>
      <p:sp>
        <p:nvSpPr>
          <p:cNvPr id="2711" name="Google Shape;2711;p260"/>
          <p:cNvSpPr txBox="1"/>
          <p:nvPr/>
        </p:nvSpPr>
        <p:spPr>
          <a:xfrm>
            <a:off x="209800" y="4235400"/>
            <a:ext cx="1329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https://prezi.com/</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15"/>
        <p:cNvGrpSpPr/>
        <p:nvPr/>
      </p:nvGrpSpPr>
      <p:grpSpPr>
        <a:xfrm>
          <a:off x="0" y="0"/>
          <a:ext cx="0" cy="0"/>
          <a:chOff x="0" y="0"/>
          <a:chExt cx="0" cy="0"/>
        </a:xfrm>
      </p:grpSpPr>
      <p:pic>
        <p:nvPicPr>
          <p:cNvPr id="2716" name="Google Shape;2716;p261" descr="When the CEO's presentation is approaching or a company's event is occurring, and if you think power point is boring...&#10;Take a look at our Prezi presentation abilities, it's worth zoom-in for.&#10;&#10;Contact us at-&#10;info@metatron.co.il&#10;&#10;OurFacebook page-&#10;http://www.facebook.com/StudioMetatronLtd?ref=hl&#10;&#10;Find the original Prezi at-&#10;http://prezi.com/ydyj1pyzir70/get-the-best-prezi-around/?kw=view-ydyj1pyzir70&amp;rc=ref-14278740" title="The best Prezi presentation ever!">
            <a:hlinkClick r:id="rId3"/>
          </p:cNvPr>
          <p:cNvPicPr preferRelativeResize="0"/>
          <p:nvPr/>
        </p:nvPicPr>
        <p:blipFill rotWithShape="1">
          <a:blip r:embed="rId4">
            <a:alphaModFix/>
          </a:blip>
          <a:srcRect/>
          <a:stretch/>
        </p:blipFill>
        <p:spPr>
          <a:xfrm>
            <a:off x="166625" y="371950"/>
            <a:ext cx="5883822" cy="4196925"/>
          </a:xfrm>
          <a:prstGeom prst="rect">
            <a:avLst/>
          </a:prstGeom>
          <a:noFill/>
          <a:ln>
            <a:noFill/>
          </a:ln>
        </p:spPr>
      </p:pic>
      <p:sp>
        <p:nvSpPr>
          <p:cNvPr id="2717" name="Google Shape;2717;p261"/>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pic>
        <p:nvPicPr>
          <p:cNvPr id="2718" name="Google Shape;2718;p261" descr="Presentation Software | Online Presentation Tools | Prezi"/>
          <p:cNvPicPr preferRelativeResize="0"/>
          <p:nvPr/>
        </p:nvPicPr>
        <p:blipFill rotWithShape="1">
          <a:blip r:embed="rId5">
            <a:alphaModFix/>
          </a:blip>
          <a:srcRect/>
          <a:stretch/>
        </p:blipFill>
        <p:spPr>
          <a:xfrm>
            <a:off x="6703806" y="1603587"/>
            <a:ext cx="2058725" cy="1936325"/>
          </a:xfrm>
          <a:prstGeom prst="rect">
            <a:avLst/>
          </a:prstGeom>
          <a:noFill/>
          <a:ln>
            <a:noFill/>
          </a:ln>
        </p:spPr>
      </p:pic>
      <p:sp>
        <p:nvSpPr>
          <p:cNvPr id="2719" name="Google Shape;2719;p261"/>
          <p:cNvSpPr txBox="1"/>
          <p:nvPr/>
        </p:nvSpPr>
        <p:spPr>
          <a:xfrm>
            <a:off x="4211225" y="4676025"/>
            <a:ext cx="46614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2720" name="Google Shape;2720;p261"/>
          <p:cNvSpPr txBox="1"/>
          <p:nvPr/>
        </p:nvSpPr>
        <p:spPr>
          <a:xfrm>
            <a:off x="6233163" y="3375700"/>
            <a:ext cx="3000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6"/>
              </a:rPr>
              <a:t>https://prezi.com/</a:t>
            </a:r>
            <a:endParaRPr sz="900" b="0" i="0" u="none" strike="noStrike" cap="none">
              <a:solidFill>
                <a:srgbClr val="000000"/>
              </a:solidFill>
              <a:latin typeface="Arial"/>
              <a:ea typeface="Arial"/>
              <a:cs typeface="Arial"/>
              <a:sym typeface="Arial"/>
            </a:endParaRPr>
          </a:p>
        </p:txBody>
      </p:sp>
      <p:sp>
        <p:nvSpPr>
          <p:cNvPr id="2721" name="Google Shape;2721;p261"/>
          <p:cNvSpPr txBox="1"/>
          <p:nvPr/>
        </p:nvSpPr>
        <p:spPr>
          <a:xfrm>
            <a:off x="2833800" y="4676025"/>
            <a:ext cx="1712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https://youtu.be/M0k3giXi8eM</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Nadpis 2"/>
          <p:cNvSpPr>
            <a:spLocks noGrp="1"/>
          </p:cNvSpPr>
          <p:nvPr>
            <p:ph type="ctrTitle" idx="2"/>
          </p:nvPr>
        </p:nvSpPr>
        <p:spPr/>
        <p:txBody>
          <a:bodyPr/>
          <a:lstStyle/>
          <a:p>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475" y="130500"/>
            <a:ext cx="6953250" cy="4343400"/>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 y="379095"/>
            <a:ext cx="1583647" cy="1548765"/>
          </a:xfrm>
          <a:prstGeom prst="rect">
            <a:avLst/>
          </a:prstGeom>
        </p:spPr>
      </p:pic>
    </p:spTree>
    <p:extLst>
      <p:ext uri="{BB962C8B-B14F-4D97-AF65-F5344CB8AC3E}">
        <p14:creationId xmlns:p14="http://schemas.microsoft.com/office/powerpoint/2010/main" val="3101480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25"/>
        <p:cNvGrpSpPr/>
        <p:nvPr/>
      </p:nvGrpSpPr>
      <p:grpSpPr>
        <a:xfrm>
          <a:off x="0" y="0"/>
          <a:ext cx="0" cy="0"/>
          <a:chOff x="0" y="0"/>
          <a:chExt cx="0" cy="0"/>
        </a:xfrm>
      </p:grpSpPr>
      <p:sp>
        <p:nvSpPr>
          <p:cNvPr id="2726" name="Google Shape;2726;p2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Miro Boards </a:t>
            </a:r>
            <a:endParaRPr u="sng"/>
          </a:p>
        </p:txBody>
      </p:sp>
      <p:sp>
        <p:nvSpPr>
          <p:cNvPr id="2727" name="Google Shape;2727;p262"/>
          <p:cNvSpPr txBox="1">
            <a:spLocks noGrp="1"/>
          </p:cNvSpPr>
          <p:nvPr>
            <p:ph type="body" idx="1"/>
          </p:nvPr>
        </p:nvSpPr>
        <p:spPr>
          <a:xfrm>
            <a:off x="0" y="1090800"/>
            <a:ext cx="8520600" cy="34164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SzPts val="1800"/>
              <a:buNone/>
            </a:pPr>
            <a:endParaRPr/>
          </a:p>
          <a:p>
            <a:pPr marL="457200" lvl="0" indent="0" algn="ctr" rtl="0">
              <a:lnSpc>
                <a:spcPct val="115000"/>
              </a:lnSpc>
              <a:spcBef>
                <a:spcPts val="0"/>
              </a:spcBef>
              <a:spcAft>
                <a:spcPts val="0"/>
              </a:spcAft>
              <a:buSzPts val="1800"/>
              <a:buNone/>
            </a:pPr>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3 editable collaboration whiteboards </a:t>
            </a:r>
            <a:endParaRPr sz="1400">
              <a:solidFill>
                <a:schemeClr val="dk1"/>
              </a:solidFill>
            </a:endParaRPr>
          </a:p>
          <a:p>
            <a:pPr marL="457200" lvl="0" indent="0" algn="ctr" rtl="0">
              <a:lnSpc>
                <a:spcPct val="115000"/>
              </a:lnSpc>
              <a:spcBef>
                <a:spcPts val="0"/>
              </a:spcBef>
              <a:spcAft>
                <a:spcPts val="0"/>
              </a:spcAft>
              <a:buSzPts val="1800"/>
              <a:buNone/>
            </a:pP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Premade templates</a:t>
            </a:r>
            <a:endParaRPr sz="1400">
              <a:solidFill>
                <a:schemeClr val="dk1"/>
              </a:solidFill>
            </a:endParaRPr>
          </a:p>
          <a:p>
            <a:pPr marL="457200" lvl="0" indent="0" algn="ctr" rtl="0">
              <a:lnSpc>
                <a:spcPct val="115000"/>
              </a:lnSpc>
              <a:spcBef>
                <a:spcPts val="0"/>
              </a:spcBef>
              <a:spcAft>
                <a:spcPts val="0"/>
              </a:spcAft>
              <a:buSzPts val="1800"/>
              <a:buNone/>
            </a:pP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Basic attention Management</a:t>
            </a:r>
            <a:endParaRPr sz="1400">
              <a:solidFill>
                <a:schemeClr val="dk1"/>
              </a:solidFill>
            </a:endParaRPr>
          </a:p>
          <a:p>
            <a:pPr marL="457200" lvl="0" indent="0" algn="ctr" rtl="0">
              <a:lnSpc>
                <a:spcPct val="115000"/>
              </a:lnSpc>
              <a:spcBef>
                <a:spcPts val="0"/>
              </a:spcBef>
              <a:spcAft>
                <a:spcPts val="0"/>
              </a:spcAft>
              <a:buSzPts val="1800"/>
              <a:buNone/>
            </a:pPr>
            <a:r>
              <a:rPr lang="en" sz="1400">
                <a:solidFill>
                  <a:schemeClr val="dk1"/>
                </a:solidFill>
              </a:rPr>
              <a:t> </a:t>
            </a: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Live embed compatible with microsoft teams!</a:t>
            </a:r>
            <a:endParaRPr sz="1400">
              <a:solidFill>
                <a:schemeClr val="dk1"/>
              </a:solidFill>
            </a:endParaRPr>
          </a:p>
        </p:txBody>
      </p:sp>
      <p:pic>
        <p:nvPicPr>
          <p:cNvPr id="2728" name="Google Shape;2728;p262" descr="Miro | Free Online Collaborative Whiteboard Platform"/>
          <p:cNvPicPr preferRelativeResize="0"/>
          <p:nvPr/>
        </p:nvPicPr>
        <p:blipFill rotWithShape="1">
          <a:blip r:embed="rId3">
            <a:alphaModFix/>
          </a:blip>
          <a:srcRect/>
          <a:stretch/>
        </p:blipFill>
        <p:spPr>
          <a:xfrm>
            <a:off x="232400" y="255925"/>
            <a:ext cx="2145000" cy="1127850"/>
          </a:xfrm>
          <a:prstGeom prst="rect">
            <a:avLst/>
          </a:prstGeom>
          <a:noFill/>
          <a:ln>
            <a:noFill/>
          </a:ln>
        </p:spPr>
      </p:pic>
      <p:pic>
        <p:nvPicPr>
          <p:cNvPr id="2729" name="Google Shape;2729;p262" descr="Miro | Free Online Collaborative Whiteboard Platform"/>
          <p:cNvPicPr preferRelativeResize="0"/>
          <p:nvPr/>
        </p:nvPicPr>
        <p:blipFill rotWithShape="1">
          <a:blip r:embed="rId3">
            <a:alphaModFix/>
          </a:blip>
          <a:srcRect/>
          <a:stretch/>
        </p:blipFill>
        <p:spPr>
          <a:xfrm>
            <a:off x="6687300" y="3245575"/>
            <a:ext cx="2145000" cy="1127850"/>
          </a:xfrm>
          <a:prstGeom prst="rect">
            <a:avLst/>
          </a:prstGeom>
          <a:noFill/>
          <a:ln>
            <a:noFill/>
          </a:ln>
        </p:spPr>
      </p:pic>
      <p:sp>
        <p:nvSpPr>
          <p:cNvPr id="2730" name="Google Shape;2730;p262"/>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731" name="Google Shape;2731;p262"/>
          <p:cNvSpPr txBox="1"/>
          <p:nvPr/>
        </p:nvSpPr>
        <p:spPr>
          <a:xfrm>
            <a:off x="4061100" y="4493875"/>
            <a:ext cx="47712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2732" name="Google Shape;2732;p262"/>
          <p:cNvSpPr txBox="1"/>
          <p:nvPr/>
        </p:nvSpPr>
        <p:spPr>
          <a:xfrm>
            <a:off x="-64300" y="1309975"/>
            <a:ext cx="2738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highlight>
                  <a:srgbClr val="FFFFFF"/>
                </a:highlight>
                <a:latin typeface="Roboto"/>
                <a:ea typeface="Roboto"/>
                <a:cs typeface="Roboto"/>
                <a:sym typeface="Roboto"/>
                <a:hlinkClick r:id="rId4"/>
              </a:rPr>
              <a:t>https://miro.com</a:t>
            </a:r>
            <a:r>
              <a:rPr lang="en" sz="1000" b="0" i="0" u="none" strike="noStrike" cap="none">
                <a:solidFill>
                  <a:srgbClr val="006621"/>
                </a:solidFill>
                <a:highlight>
                  <a:srgbClr val="FFFFFF"/>
                </a:highlight>
                <a:latin typeface="Roboto"/>
                <a:ea typeface="Roboto"/>
                <a:cs typeface="Roboto"/>
                <a:sym typeface="Roboto"/>
              </a:rPr>
              <a:t> </a:t>
            </a:r>
            <a:endParaRPr sz="700" b="0" i="0" u="none" strike="noStrike" cap="none">
              <a:solidFill>
                <a:srgbClr val="000000"/>
              </a:solidFill>
              <a:latin typeface="Arial"/>
              <a:ea typeface="Arial"/>
              <a:cs typeface="Arial"/>
              <a:sym typeface="Arial"/>
            </a:endParaRPr>
          </a:p>
        </p:txBody>
      </p:sp>
      <p:sp>
        <p:nvSpPr>
          <p:cNvPr id="2733" name="Google Shape;2733;p262"/>
          <p:cNvSpPr txBox="1"/>
          <p:nvPr/>
        </p:nvSpPr>
        <p:spPr>
          <a:xfrm>
            <a:off x="6144000" y="4307975"/>
            <a:ext cx="3000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highlight>
                  <a:srgbClr val="FFFFFF"/>
                </a:highlight>
                <a:latin typeface="Roboto"/>
                <a:ea typeface="Roboto"/>
                <a:cs typeface="Roboto"/>
                <a:sym typeface="Roboto"/>
                <a:hlinkClick r:id="rId4"/>
              </a:rPr>
              <a:t>https://miro.com</a:t>
            </a:r>
            <a:r>
              <a:rPr lang="en" sz="1200" b="0" i="0" u="none" strike="noStrike" cap="none">
                <a:solidFill>
                  <a:srgbClr val="006621"/>
                </a:solidFill>
                <a:highlight>
                  <a:srgbClr val="FFFFFF"/>
                </a:highlight>
                <a:latin typeface="Roboto"/>
                <a:ea typeface="Roboto"/>
                <a:cs typeface="Roboto"/>
                <a:sym typeface="Roboto"/>
              </a:rPr>
              <a:t> </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37"/>
        <p:cNvGrpSpPr/>
        <p:nvPr/>
      </p:nvGrpSpPr>
      <p:grpSpPr>
        <a:xfrm>
          <a:off x="0" y="0"/>
          <a:ext cx="0" cy="0"/>
          <a:chOff x="0" y="0"/>
          <a:chExt cx="0" cy="0"/>
        </a:xfrm>
      </p:grpSpPr>
      <p:sp>
        <p:nvSpPr>
          <p:cNvPr id="2738" name="Google Shape;2738;p263"/>
          <p:cNvSpPr txBox="1">
            <a:spLocks noGrp="1"/>
          </p:cNvSpPr>
          <p:nvPr>
            <p:ph type="title"/>
          </p:nvPr>
        </p:nvSpPr>
        <p:spPr>
          <a:xfrm>
            <a:off x="5242350" y="1353925"/>
            <a:ext cx="36681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Miro Boards </a:t>
            </a:r>
            <a:endParaRPr u="sng"/>
          </a:p>
        </p:txBody>
      </p:sp>
      <p:pic>
        <p:nvPicPr>
          <p:cNvPr id="2739" name="Google Shape;2739;p263" descr="Miro | Free Online Collaborative Whiteboard Platform"/>
          <p:cNvPicPr preferRelativeResize="0"/>
          <p:nvPr/>
        </p:nvPicPr>
        <p:blipFill rotWithShape="1">
          <a:blip r:embed="rId3">
            <a:alphaModFix/>
          </a:blip>
          <a:srcRect/>
          <a:stretch/>
        </p:blipFill>
        <p:spPr>
          <a:xfrm>
            <a:off x="5898050" y="2110450"/>
            <a:ext cx="2145000" cy="1127850"/>
          </a:xfrm>
          <a:prstGeom prst="rect">
            <a:avLst/>
          </a:prstGeom>
          <a:noFill/>
          <a:ln>
            <a:noFill/>
          </a:ln>
        </p:spPr>
      </p:pic>
      <p:sp>
        <p:nvSpPr>
          <p:cNvPr id="2740" name="Google Shape;2740;p263"/>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741" name="Google Shape;2741;p263"/>
          <p:cNvSpPr txBox="1"/>
          <p:nvPr/>
        </p:nvSpPr>
        <p:spPr>
          <a:xfrm>
            <a:off x="4061100" y="4493875"/>
            <a:ext cx="47712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2742" name="Google Shape;2742;p263"/>
          <p:cNvSpPr txBox="1"/>
          <p:nvPr/>
        </p:nvSpPr>
        <p:spPr>
          <a:xfrm>
            <a:off x="5576400" y="3238300"/>
            <a:ext cx="3000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highlight>
                  <a:srgbClr val="FFFFFF"/>
                </a:highlight>
                <a:latin typeface="Roboto"/>
                <a:ea typeface="Roboto"/>
                <a:cs typeface="Roboto"/>
                <a:sym typeface="Roboto"/>
                <a:hlinkClick r:id="rId4"/>
              </a:rPr>
              <a:t>https://miro.com</a:t>
            </a:r>
            <a:r>
              <a:rPr lang="en" sz="1200" b="0" i="0" u="none" strike="noStrike" cap="none">
                <a:solidFill>
                  <a:srgbClr val="006621"/>
                </a:solidFill>
                <a:highlight>
                  <a:srgbClr val="FFFFFF"/>
                </a:highlight>
                <a:latin typeface="Roboto"/>
                <a:ea typeface="Roboto"/>
                <a:cs typeface="Roboto"/>
                <a:sym typeface="Roboto"/>
              </a:rPr>
              <a:t> </a:t>
            </a:r>
            <a:endParaRPr sz="900" b="0" i="0" u="none" strike="noStrike" cap="none">
              <a:solidFill>
                <a:srgbClr val="000000"/>
              </a:solidFill>
              <a:latin typeface="Arial"/>
              <a:ea typeface="Arial"/>
              <a:cs typeface="Arial"/>
              <a:sym typeface="Arial"/>
            </a:endParaRPr>
          </a:p>
        </p:txBody>
      </p:sp>
      <p:pic>
        <p:nvPicPr>
          <p:cNvPr id="2743" name="Google Shape;2743;p263"/>
          <p:cNvPicPr preferRelativeResize="0"/>
          <p:nvPr/>
        </p:nvPicPr>
        <p:blipFill rotWithShape="1">
          <a:blip r:embed="rId5">
            <a:alphaModFix/>
          </a:blip>
          <a:srcRect/>
          <a:stretch/>
        </p:blipFill>
        <p:spPr>
          <a:xfrm>
            <a:off x="241075" y="1144238"/>
            <a:ext cx="5078074" cy="2855025"/>
          </a:xfrm>
          <a:prstGeom prst="rect">
            <a:avLst/>
          </a:prstGeom>
          <a:noFill/>
          <a:ln>
            <a:noFill/>
          </a:ln>
        </p:spPr>
      </p:pic>
      <p:sp>
        <p:nvSpPr>
          <p:cNvPr id="2744" name="Google Shape;2744;p263"/>
          <p:cNvSpPr txBox="1"/>
          <p:nvPr/>
        </p:nvSpPr>
        <p:spPr>
          <a:xfrm>
            <a:off x="3926700" y="3767400"/>
            <a:ext cx="1463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Image: Sarah Guttridge</a:t>
            </a:r>
            <a:endParaRPr sz="900" b="0" i="0" u="none" strike="noStrike" cap="none">
              <a:solidFill>
                <a:srgbClr val="000000"/>
              </a:solidFill>
              <a:latin typeface="Arial"/>
              <a:ea typeface="Arial"/>
              <a:cs typeface="Arial"/>
              <a:sym typeface="Arial"/>
            </a:endParaRPr>
          </a:p>
        </p:txBody>
      </p:sp>
      <p:sp>
        <p:nvSpPr>
          <p:cNvPr id="2745" name="Google Shape;2745;p263"/>
          <p:cNvSpPr txBox="1"/>
          <p:nvPr/>
        </p:nvSpPr>
        <p:spPr>
          <a:xfrm>
            <a:off x="211050" y="744050"/>
            <a:ext cx="5108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An example of a Miro Board by our former APP Participants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45"/>
        <p:cNvGrpSpPr/>
        <p:nvPr/>
      </p:nvGrpSpPr>
      <p:grpSpPr>
        <a:xfrm>
          <a:off x="0" y="0"/>
          <a:ext cx="0" cy="0"/>
          <a:chOff x="0" y="0"/>
          <a:chExt cx="0" cy="0"/>
        </a:xfrm>
      </p:grpSpPr>
      <p:sp>
        <p:nvSpPr>
          <p:cNvPr id="2946" name="Google Shape;2946;p290"/>
          <p:cNvSpPr txBox="1">
            <a:spLocks noGrp="1"/>
          </p:cNvSpPr>
          <p:nvPr>
            <p:ph type="title"/>
          </p:nvPr>
        </p:nvSpPr>
        <p:spPr>
          <a:xfrm>
            <a:off x="2007950" y="1940475"/>
            <a:ext cx="4777800" cy="44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Platforms, Software and Applications </a:t>
            </a:r>
            <a:endParaRPr/>
          </a:p>
          <a:p>
            <a:pPr marL="0" lvl="0" indent="0" algn="ctr" rtl="0">
              <a:lnSpc>
                <a:spcPct val="100000"/>
              </a:lnSpc>
              <a:spcBef>
                <a:spcPts val="0"/>
              </a:spcBef>
              <a:spcAft>
                <a:spcPts val="0"/>
              </a:spcAft>
              <a:buSzPts val="2800"/>
              <a:buNone/>
            </a:pPr>
            <a:r>
              <a:rPr lang="en"/>
              <a:t>Week 1</a:t>
            </a:r>
            <a:endParaRPr/>
          </a:p>
          <a:p>
            <a:pPr marL="0" lvl="0" indent="0" algn="ctr" rtl="0">
              <a:lnSpc>
                <a:spcPct val="100000"/>
              </a:lnSpc>
              <a:spcBef>
                <a:spcPts val="0"/>
              </a:spcBef>
              <a:spcAft>
                <a:spcPts val="0"/>
              </a:spcAft>
              <a:buSzPts val="2800"/>
              <a:buNone/>
            </a:pPr>
            <a:endParaRPr/>
          </a:p>
          <a:p>
            <a:pPr marL="0" lvl="0" indent="0" algn="ctr" rtl="0">
              <a:lnSpc>
                <a:spcPct val="100000"/>
              </a:lnSpc>
              <a:spcBef>
                <a:spcPts val="0"/>
              </a:spcBef>
              <a:spcAft>
                <a:spcPts val="0"/>
              </a:spcAft>
              <a:buSzPts val="2800"/>
              <a:buNone/>
            </a:pPr>
            <a:r>
              <a:rPr lang="en"/>
              <a:t>Discussed and Explored </a:t>
            </a:r>
            <a:endParaRPr/>
          </a:p>
        </p:txBody>
      </p:sp>
      <p:pic>
        <p:nvPicPr>
          <p:cNvPr id="2947" name="Google Shape;2947;p290" descr="Blogger - Apps on Google Play"/>
          <p:cNvPicPr preferRelativeResize="0"/>
          <p:nvPr/>
        </p:nvPicPr>
        <p:blipFill rotWithShape="1">
          <a:blip r:embed="rId3">
            <a:alphaModFix/>
          </a:blip>
          <a:srcRect/>
          <a:stretch/>
        </p:blipFill>
        <p:spPr>
          <a:xfrm>
            <a:off x="6377821" y="3535729"/>
            <a:ext cx="941862" cy="850325"/>
          </a:xfrm>
          <a:prstGeom prst="rect">
            <a:avLst/>
          </a:prstGeom>
          <a:noFill/>
          <a:ln>
            <a:noFill/>
          </a:ln>
        </p:spPr>
      </p:pic>
      <p:pic>
        <p:nvPicPr>
          <p:cNvPr id="2948" name="Google Shape;2948;p290" descr="Free Website Builder: Build a Free Website or Online Store | Weebly"/>
          <p:cNvPicPr preferRelativeResize="0"/>
          <p:nvPr/>
        </p:nvPicPr>
        <p:blipFill rotWithShape="1">
          <a:blip r:embed="rId4">
            <a:alphaModFix/>
          </a:blip>
          <a:srcRect/>
          <a:stretch/>
        </p:blipFill>
        <p:spPr>
          <a:xfrm>
            <a:off x="7908125" y="3504841"/>
            <a:ext cx="941850" cy="831494"/>
          </a:xfrm>
          <a:prstGeom prst="rect">
            <a:avLst/>
          </a:prstGeom>
          <a:noFill/>
          <a:ln>
            <a:noFill/>
          </a:ln>
        </p:spPr>
      </p:pic>
      <p:pic>
        <p:nvPicPr>
          <p:cNvPr id="2949" name="Google Shape;2949;p290" descr="Plickers » Arlington ISD"/>
          <p:cNvPicPr preferRelativeResize="0"/>
          <p:nvPr/>
        </p:nvPicPr>
        <p:blipFill rotWithShape="1">
          <a:blip r:embed="rId5">
            <a:alphaModFix/>
          </a:blip>
          <a:srcRect/>
          <a:stretch/>
        </p:blipFill>
        <p:spPr>
          <a:xfrm>
            <a:off x="7040627" y="948227"/>
            <a:ext cx="833200" cy="833146"/>
          </a:xfrm>
          <a:prstGeom prst="rect">
            <a:avLst/>
          </a:prstGeom>
          <a:noFill/>
          <a:ln>
            <a:noFill/>
          </a:ln>
        </p:spPr>
      </p:pic>
      <p:pic>
        <p:nvPicPr>
          <p:cNvPr id="2950" name="Google Shape;2950;p290" descr="Learning tools &amp; flashcards, for free | Quizlet"/>
          <p:cNvPicPr preferRelativeResize="0"/>
          <p:nvPr/>
        </p:nvPicPr>
        <p:blipFill rotWithShape="1">
          <a:blip r:embed="rId6">
            <a:alphaModFix/>
          </a:blip>
          <a:srcRect r="5526" b="5526"/>
          <a:stretch/>
        </p:blipFill>
        <p:spPr>
          <a:xfrm>
            <a:off x="5875325" y="860225"/>
            <a:ext cx="996925" cy="805659"/>
          </a:xfrm>
          <a:prstGeom prst="rect">
            <a:avLst/>
          </a:prstGeom>
          <a:noFill/>
          <a:ln>
            <a:noFill/>
          </a:ln>
        </p:spPr>
      </p:pic>
      <p:pic>
        <p:nvPicPr>
          <p:cNvPr id="2951" name="Google Shape;2951;p290" descr="Quizizz - Home | Facebook"/>
          <p:cNvPicPr preferRelativeResize="0"/>
          <p:nvPr/>
        </p:nvPicPr>
        <p:blipFill rotWithShape="1">
          <a:blip r:embed="rId7">
            <a:alphaModFix/>
          </a:blip>
          <a:srcRect/>
          <a:stretch/>
        </p:blipFill>
        <p:spPr>
          <a:xfrm>
            <a:off x="8113050" y="846450"/>
            <a:ext cx="833200" cy="833200"/>
          </a:xfrm>
          <a:prstGeom prst="rect">
            <a:avLst/>
          </a:prstGeom>
          <a:noFill/>
          <a:ln>
            <a:noFill/>
          </a:ln>
        </p:spPr>
      </p:pic>
      <p:sp>
        <p:nvSpPr>
          <p:cNvPr id="2952" name="Google Shape;2952;p290"/>
          <p:cNvSpPr txBox="1">
            <a:spLocks noGrp="1"/>
          </p:cNvSpPr>
          <p:nvPr>
            <p:ph type="ctrTitle" idx="4294967295"/>
          </p:nvPr>
        </p:nvSpPr>
        <p:spPr>
          <a:xfrm>
            <a:off x="2501700" y="-244042"/>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953" name="Google Shape;2953;p290"/>
          <p:cNvSpPr txBox="1"/>
          <p:nvPr/>
        </p:nvSpPr>
        <p:spPr>
          <a:xfrm>
            <a:off x="7040625" y="3039113"/>
            <a:ext cx="13137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Blogging</a:t>
            </a:r>
            <a:endParaRPr sz="1500" b="1" i="0" u="none" strike="noStrike" cap="none">
              <a:solidFill>
                <a:srgbClr val="000000"/>
              </a:solidFill>
              <a:latin typeface="Arial"/>
              <a:ea typeface="Arial"/>
              <a:cs typeface="Arial"/>
              <a:sym typeface="Arial"/>
            </a:endParaRPr>
          </a:p>
        </p:txBody>
      </p:sp>
      <p:pic>
        <p:nvPicPr>
          <p:cNvPr id="2954" name="Google Shape;2954;p290"/>
          <p:cNvPicPr preferRelativeResize="0"/>
          <p:nvPr/>
        </p:nvPicPr>
        <p:blipFill rotWithShape="1">
          <a:blip r:embed="rId8">
            <a:alphaModFix/>
          </a:blip>
          <a:srcRect/>
          <a:stretch/>
        </p:blipFill>
        <p:spPr>
          <a:xfrm>
            <a:off x="6377825" y="1942787"/>
            <a:ext cx="833200" cy="833200"/>
          </a:xfrm>
          <a:prstGeom prst="rect">
            <a:avLst/>
          </a:prstGeom>
          <a:noFill/>
          <a:ln>
            <a:noFill/>
          </a:ln>
        </p:spPr>
      </p:pic>
      <p:pic>
        <p:nvPicPr>
          <p:cNvPr id="2955" name="Google Shape;2955;p290"/>
          <p:cNvPicPr preferRelativeResize="0"/>
          <p:nvPr/>
        </p:nvPicPr>
        <p:blipFill rotWithShape="1">
          <a:blip r:embed="rId9">
            <a:alphaModFix/>
          </a:blip>
          <a:srcRect/>
          <a:stretch/>
        </p:blipFill>
        <p:spPr>
          <a:xfrm>
            <a:off x="7962462" y="1980074"/>
            <a:ext cx="833200" cy="833200"/>
          </a:xfrm>
          <a:prstGeom prst="rect">
            <a:avLst/>
          </a:prstGeom>
          <a:noFill/>
          <a:ln>
            <a:noFill/>
          </a:ln>
        </p:spPr>
      </p:pic>
      <p:sp>
        <p:nvSpPr>
          <p:cNvPr id="2956" name="Google Shape;2956;p290"/>
          <p:cNvSpPr txBox="1"/>
          <p:nvPr/>
        </p:nvSpPr>
        <p:spPr>
          <a:xfrm>
            <a:off x="6219525" y="386625"/>
            <a:ext cx="229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Quizzes</a:t>
            </a:r>
            <a:endParaRPr sz="1400" b="1" i="0" u="none" strike="noStrike" cap="none">
              <a:solidFill>
                <a:srgbClr val="000000"/>
              </a:solidFill>
              <a:latin typeface="Arial"/>
              <a:ea typeface="Arial"/>
              <a:cs typeface="Arial"/>
              <a:sym typeface="Arial"/>
            </a:endParaRPr>
          </a:p>
        </p:txBody>
      </p:sp>
      <p:sp>
        <p:nvSpPr>
          <p:cNvPr id="2957" name="Google Shape;2957;p290"/>
          <p:cNvSpPr txBox="1"/>
          <p:nvPr/>
        </p:nvSpPr>
        <p:spPr>
          <a:xfrm>
            <a:off x="568550" y="3028725"/>
            <a:ext cx="143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Google Apps</a:t>
            </a:r>
            <a:endParaRPr sz="1400" b="1" i="0" u="none" strike="noStrike" cap="none">
              <a:solidFill>
                <a:srgbClr val="000000"/>
              </a:solidFill>
              <a:latin typeface="Arial"/>
              <a:ea typeface="Arial"/>
              <a:cs typeface="Arial"/>
              <a:sym typeface="Arial"/>
            </a:endParaRPr>
          </a:p>
        </p:txBody>
      </p:sp>
      <p:sp>
        <p:nvSpPr>
          <p:cNvPr id="2958" name="Google Shape;2958;p290"/>
          <p:cNvSpPr txBox="1"/>
          <p:nvPr/>
        </p:nvSpPr>
        <p:spPr>
          <a:xfrm>
            <a:off x="46175" y="123300"/>
            <a:ext cx="131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Platforms</a:t>
            </a:r>
            <a:endParaRPr sz="1400" b="1" i="0" u="none" strike="noStrike" cap="none">
              <a:solidFill>
                <a:srgbClr val="000000"/>
              </a:solidFill>
              <a:latin typeface="Arial"/>
              <a:ea typeface="Arial"/>
              <a:cs typeface="Arial"/>
              <a:sym typeface="Arial"/>
            </a:endParaRPr>
          </a:p>
        </p:txBody>
      </p:sp>
      <p:pic>
        <p:nvPicPr>
          <p:cNvPr id="2959" name="Google Shape;2959;p290"/>
          <p:cNvPicPr preferRelativeResize="0"/>
          <p:nvPr/>
        </p:nvPicPr>
        <p:blipFill rotWithShape="1">
          <a:blip r:embed="rId10">
            <a:alphaModFix/>
          </a:blip>
          <a:srcRect/>
          <a:stretch/>
        </p:blipFill>
        <p:spPr>
          <a:xfrm>
            <a:off x="430397" y="3277407"/>
            <a:ext cx="1795801" cy="1127616"/>
          </a:xfrm>
          <a:prstGeom prst="rect">
            <a:avLst/>
          </a:prstGeom>
          <a:noFill/>
          <a:ln>
            <a:noFill/>
          </a:ln>
        </p:spPr>
      </p:pic>
      <p:sp>
        <p:nvSpPr>
          <p:cNvPr id="2960" name="Google Shape;2960;p290"/>
          <p:cNvSpPr txBox="1"/>
          <p:nvPr/>
        </p:nvSpPr>
        <p:spPr>
          <a:xfrm>
            <a:off x="7809750" y="1613775"/>
            <a:ext cx="1439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1"/>
              </a:rPr>
              <a:t>https://quizizz.com/</a:t>
            </a:r>
            <a:endParaRPr sz="600" b="0" i="0" u="none" strike="noStrike" cap="none">
              <a:solidFill>
                <a:srgbClr val="000000"/>
              </a:solidFill>
              <a:latin typeface="Arial"/>
              <a:ea typeface="Arial"/>
              <a:cs typeface="Arial"/>
              <a:sym typeface="Arial"/>
            </a:endParaRPr>
          </a:p>
        </p:txBody>
      </p:sp>
      <p:sp>
        <p:nvSpPr>
          <p:cNvPr id="2961" name="Google Shape;2961;p290"/>
          <p:cNvSpPr txBox="1"/>
          <p:nvPr/>
        </p:nvSpPr>
        <p:spPr>
          <a:xfrm>
            <a:off x="5791975" y="2794700"/>
            <a:ext cx="1925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2"/>
              </a:rPr>
              <a:t>https://www.socrative.com/</a:t>
            </a:r>
            <a:endParaRPr sz="600" b="0" i="0" u="none" strike="noStrike" cap="none">
              <a:solidFill>
                <a:srgbClr val="000000"/>
              </a:solidFill>
              <a:latin typeface="Arial"/>
              <a:ea typeface="Arial"/>
              <a:cs typeface="Arial"/>
              <a:sym typeface="Arial"/>
            </a:endParaRPr>
          </a:p>
        </p:txBody>
      </p:sp>
      <p:sp>
        <p:nvSpPr>
          <p:cNvPr id="2962" name="Google Shape;2962;p290"/>
          <p:cNvSpPr txBox="1"/>
          <p:nvPr/>
        </p:nvSpPr>
        <p:spPr>
          <a:xfrm>
            <a:off x="7692650" y="2794713"/>
            <a:ext cx="1372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3"/>
              </a:rPr>
              <a:t>https://kahoot.com</a:t>
            </a:r>
            <a:endParaRPr sz="600" b="0" i="0" u="none" strike="noStrike" cap="none">
              <a:solidFill>
                <a:srgbClr val="000000"/>
              </a:solidFill>
              <a:latin typeface="Arial"/>
              <a:ea typeface="Arial"/>
              <a:cs typeface="Arial"/>
              <a:sym typeface="Arial"/>
            </a:endParaRPr>
          </a:p>
        </p:txBody>
      </p:sp>
      <p:sp>
        <p:nvSpPr>
          <p:cNvPr id="2963" name="Google Shape;2963;p290"/>
          <p:cNvSpPr txBox="1"/>
          <p:nvPr/>
        </p:nvSpPr>
        <p:spPr>
          <a:xfrm>
            <a:off x="6785750" y="608425"/>
            <a:ext cx="1703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4"/>
              </a:rPr>
              <a:t>https://get.plickers.com/</a:t>
            </a:r>
            <a:endParaRPr sz="600" b="0" i="0" u="none" strike="noStrike" cap="none">
              <a:solidFill>
                <a:srgbClr val="000000"/>
              </a:solidFill>
              <a:latin typeface="Arial"/>
              <a:ea typeface="Arial"/>
              <a:cs typeface="Arial"/>
              <a:sym typeface="Arial"/>
            </a:endParaRPr>
          </a:p>
        </p:txBody>
      </p:sp>
      <p:sp>
        <p:nvSpPr>
          <p:cNvPr id="2964" name="Google Shape;2964;p290"/>
          <p:cNvSpPr txBox="1"/>
          <p:nvPr/>
        </p:nvSpPr>
        <p:spPr>
          <a:xfrm>
            <a:off x="5687388" y="1613763"/>
            <a:ext cx="1372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5"/>
              </a:rPr>
              <a:t>https://quizlet.com/</a:t>
            </a:r>
            <a:endParaRPr sz="600" b="0" i="0" u="none" strike="noStrike" cap="none">
              <a:solidFill>
                <a:srgbClr val="000000"/>
              </a:solidFill>
              <a:latin typeface="Arial"/>
              <a:ea typeface="Arial"/>
              <a:cs typeface="Arial"/>
              <a:sym typeface="Arial"/>
            </a:endParaRPr>
          </a:p>
        </p:txBody>
      </p:sp>
      <p:sp>
        <p:nvSpPr>
          <p:cNvPr id="2965" name="Google Shape;2965;p290"/>
          <p:cNvSpPr txBox="1"/>
          <p:nvPr/>
        </p:nvSpPr>
        <p:spPr>
          <a:xfrm>
            <a:off x="5836375" y="4346800"/>
            <a:ext cx="18369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6"/>
              </a:rPr>
              <a:t>https://www.blogger.com/</a:t>
            </a:r>
            <a:endParaRPr sz="600" b="0" i="0" u="none" strike="noStrike" cap="none">
              <a:solidFill>
                <a:srgbClr val="000000"/>
              </a:solidFill>
              <a:latin typeface="Arial"/>
              <a:ea typeface="Arial"/>
              <a:cs typeface="Arial"/>
              <a:sym typeface="Arial"/>
            </a:endParaRPr>
          </a:p>
        </p:txBody>
      </p:sp>
      <p:sp>
        <p:nvSpPr>
          <p:cNvPr id="2966" name="Google Shape;2966;p290"/>
          <p:cNvSpPr txBox="1"/>
          <p:nvPr/>
        </p:nvSpPr>
        <p:spPr>
          <a:xfrm>
            <a:off x="7487450" y="4308250"/>
            <a:ext cx="1703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7"/>
              </a:rPr>
              <a:t>https://www.weebly.com/</a:t>
            </a:r>
            <a:endParaRPr sz="600" b="0" i="0" u="none" strike="noStrike" cap="none">
              <a:solidFill>
                <a:srgbClr val="000000"/>
              </a:solidFill>
              <a:latin typeface="Arial"/>
              <a:ea typeface="Arial"/>
              <a:cs typeface="Arial"/>
              <a:sym typeface="Arial"/>
            </a:endParaRPr>
          </a:p>
        </p:txBody>
      </p:sp>
      <p:pic>
        <p:nvPicPr>
          <p:cNvPr id="2967" name="Google Shape;2967;p290" descr="Image result for skype"/>
          <p:cNvPicPr preferRelativeResize="0"/>
          <p:nvPr/>
        </p:nvPicPr>
        <p:blipFill rotWithShape="1">
          <a:blip r:embed="rId18">
            <a:alphaModFix/>
          </a:blip>
          <a:srcRect/>
          <a:stretch/>
        </p:blipFill>
        <p:spPr>
          <a:xfrm>
            <a:off x="2442838" y="1125288"/>
            <a:ext cx="605525" cy="636970"/>
          </a:xfrm>
          <a:prstGeom prst="rect">
            <a:avLst/>
          </a:prstGeom>
          <a:noFill/>
          <a:ln>
            <a:noFill/>
          </a:ln>
        </p:spPr>
      </p:pic>
      <p:pic>
        <p:nvPicPr>
          <p:cNvPr id="2968" name="Google Shape;2968;p290" descr="Image result for microsoft teams"/>
          <p:cNvPicPr preferRelativeResize="0"/>
          <p:nvPr/>
        </p:nvPicPr>
        <p:blipFill rotWithShape="1">
          <a:blip r:embed="rId19">
            <a:alphaModFix/>
          </a:blip>
          <a:srcRect/>
          <a:stretch/>
        </p:blipFill>
        <p:spPr>
          <a:xfrm>
            <a:off x="234899" y="523500"/>
            <a:ext cx="645075" cy="684725"/>
          </a:xfrm>
          <a:prstGeom prst="rect">
            <a:avLst/>
          </a:prstGeom>
          <a:noFill/>
          <a:ln>
            <a:noFill/>
          </a:ln>
        </p:spPr>
      </p:pic>
      <p:pic>
        <p:nvPicPr>
          <p:cNvPr id="2969" name="Google Shape;2969;p290" descr="Google Classroom - Apps on Google Play"/>
          <p:cNvPicPr preferRelativeResize="0"/>
          <p:nvPr/>
        </p:nvPicPr>
        <p:blipFill rotWithShape="1">
          <a:blip r:embed="rId20">
            <a:alphaModFix/>
          </a:blip>
          <a:srcRect/>
          <a:stretch/>
        </p:blipFill>
        <p:spPr>
          <a:xfrm>
            <a:off x="206951" y="1612675"/>
            <a:ext cx="777000" cy="817375"/>
          </a:xfrm>
          <a:prstGeom prst="rect">
            <a:avLst/>
          </a:prstGeom>
          <a:noFill/>
          <a:ln>
            <a:noFill/>
          </a:ln>
        </p:spPr>
      </p:pic>
      <p:pic>
        <p:nvPicPr>
          <p:cNvPr id="2970" name="Google Shape;2970;p290" descr="ClassDojo"/>
          <p:cNvPicPr preferRelativeResize="0"/>
          <p:nvPr/>
        </p:nvPicPr>
        <p:blipFill rotWithShape="1">
          <a:blip r:embed="rId21">
            <a:alphaModFix/>
          </a:blip>
          <a:srcRect/>
          <a:stretch/>
        </p:blipFill>
        <p:spPr>
          <a:xfrm>
            <a:off x="2308043" y="328537"/>
            <a:ext cx="674737" cy="516382"/>
          </a:xfrm>
          <a:prstGeom prst="rect">
            <a:avLst/>
          </a:prstGeom>
          <a:noFill/>
          <a:ln>
            <a:noFill/>
          </a:ln>
        </p:spPr>
      </p:pic>
      <p:pic>
        <p:nvPicPr>
          <p:cNvPr id="2971" name="Google Shape;2971;p290"/>
          <p:cNvPicPr preferRelativeResize="0"/>
          <p:nvPr/>
        </p:nvPicPr>
        <p:blipFill rotWithShape="1">
          <a:blip r:embed="rId22">
            <a:alphaModFix/>
          </a:blip>
          <a:srcRect/>
          <a:stretch/>
        </p:blipFill>
        <p:spPr>
          <a:xfrm>
            <a:off x="1115165" y="1745328"/>
            <a:ext cx="852071" cy="461700"/>
          </a:xfrm>
          <a:prstGeom prst="rect">
            <a:avLst/>
          </a:prstGeom>
          <a:noFill/>
          <a:ln>
            <a:noFill/>
          </a:ln>
        </p:spPr>
      </p:pic>
      <p:pic>
        <p:nvPicPr>
          <p:cNvPr id="2972" name="Google Shape;2972;p290"/>
          <p:cNvPicPr preferRelativeResize="0"/>
          <p:nvPr/>
        </p:nvPicPr>
        <p:blipFill rotWithShape="1">
          <a:blip r:embed="rId23">
            <a:alphaModFix/>
          </a:blip>
          <a:srcRect t="24587" b="18927"/>
          <a:stretch/>
        </p:blipFill>
        <p:spPr>
          <a:xfrm>
            <a:off x="1184318" y="572435"/>
            <a:ext cx="713775" cy="586853"/>
          </a:xfrm>
          <a:prstGeom prst="rect">
            <a:avLst/>
          </a:prstGeom>
          <a:noFill/>
          <a:ln>
            <a:noFill/>
          </a:ln>
        </p:spPr>
      </p:pic>
      <p:sp>
        <p:nvSpPr>
          <p:cNvPr id="2973" name="Google Shape;2973;p290"/>
          <p:cNvSpPr txBox="1"/>
          <p:nvPr/>
        </p:nvSpPr>
        <p:spPr>
          <a:xfrm>
            <a:off x="983963" y="980513"/>
            <a:ext cx="11145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sng" strike="noStrike" cap="none">
                <a:solidFill>
                  <a:schemeClr val="hlink"/>
                </a:solidFill>
                <a:latin typeface="Arial"/>
                <a:ea typeface="Arial"/>
                <a:cs typeface="Arial"/>
                <a:sym typeface="Arial"/>
                <a:hlinkClick r:id="rId24"/>
              </a:rPr>
              <a:t>https://zoom.us/</a:t>
            </a:r>
            <a:endParaRPr sz="300" b="0" i="0" u="none" strike="noStrike" cap="none">
              <a:solidFill>
                <a:srgbClr val="000000"/>
              </a:solidFill>
              <a:latin typeface="Arial"/>
              <a:ea typeface="Arial"/>
              <a:cs typeface="Arial"/>
              <a:sym typeface="Arial"/>
            </a:endParaRPr>
          </a:p>
        </p:txBody>
      </p:sp>
      <p:sp>
        <p:nvSpPr>
          <p:cNvPr id="2974" name="Google Shape;2974;p290"/>
          <p:cNvSpPr txBox="1"/>
          <p:nvPr/>
        </p:nvSpPr>
        <p:spPr>
          <a:xfrm>
            <a:off x="106624" y="1208225"/>
            <a:ext cx="11928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sng" strike="noStrike" cap="none" dirty="0">
                <a:solidFill>
                  <a:schemeClr val="hlink"/>
                </a:solidFill>
                <a:latin typeface="Arial"/>
                <a:ea typeface="Arial"/>
                <a:cs typeface="Arial"/>
                <a:sym typeface="Arial"/>
                <a:hlinkClick r:id="rId25"/>
              </a:rPr>
              <a:t>https://teams.microsoft.com/</a:t>
            </a:r>
            <a:r>
              <a:rPr lang="en" sz="600" b="0" i="0" u="none" strike="noStrike" cap="none" dirty="0">
                <a:solidFill>
                  <a:srgbClr val="000000"/>
                </a:solidFill>
                <a:latin typeface="Arial"/>
                <a:ea typeface="Arial"/>
                <a:cs typeface="Arial"/>
                <a:sym typeface="Arial"/>
              </a:rPr>
              <a:t> </a:t>
            </a:r>
            <a:endParaRPr sz="600" b="0" i="0" u="none" strike="noStrike" cap="none" dirty="0">
              <a:solidFill>
                <a:srgbClr val="000000"/>
              </a:solidFill>
              <a:latin typeface="Arial"/>
              <a:ea typeface="Arial"/>
              <a:cs typeface="Arial"/>
              <a:sym typeface="Arial"/>
            </a:endParaRPr>
          </a:p>
        </p:txBody>
      </p:sp>
      <p:sp>
        <p:nvSpPr>
          <p:cNvPr id="2975" name="Google Shape;2975;p290"/>
          <p:cNvSpPr txBox="1"/>
          <p:nvPr/>
        </p:nvSpPr>
        <p:spPr>
          <a:xfrm>
            <a:off x="104195" y="2383063"/>
            <a:ext cx="9825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26"/>
              </a:rPr>
              <a:t>Classroom | Google for Education</a:t>
            </a:r>
            <a:endParaRPr sz="600" b="0" i="0" u="none" strike="noStrike" cap="none">
              <a:solidFill>
                <a:srgbClr val="000000"/>
              </a:solidFill>
              <a:latin typeface="Arial"/>
              <a:ea typeface="Arial"/>
              <a:cs typeface="Arial"/>
              <a:sym typeface="Arial"/>
            </a:endParaRPr>
          </a:p>
        </p:txBody>
      </p:sp>
      <p:sp>
        <p:nvSpPr>
          <p:cNvPr id="2976" name="Google Shape;2976;p290"/>
          <p:cNvSpPr txBox="1"/>
          <p:nvPr/>
        </p:nvSpPr>
        <p:spPr>
          <a:xfrm>
            <a:off x="983950" y="2245950"/>
            <a:ext cx="11928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sng" strike="noStrike" cap="none">
                <a:solidFill>
                  <a:schemeClr val="hlink"/>
                </a:solidFill>
                <a:latin typeface="Arial"/>
                <a:ea typeface="Arial"/>
                <a:cs typeface="Arial"/>
                <a:sym typeface="Arial"/>
                <a:hlinkClick r:id="rId27"/>
              </a:rPr>
              <a:t>https://webroom.net/</a:t>
            </a:r>
            <a:endParaRPr sz="300" b="0" i="0" u="none" strike="noStrike" cap="none">
              <a:solidFill>
                <a:srgbClr val="000000"/>
              </a:solidFill>
              <a:latin typeface="Arial"/>
              <a:ea typeface="Arial"/>
              <a:cs typeface="Arial"/>
              <a:sym typeface="Arial"/>
            </a:endParaRPr>
          </a:p>
        </p:txBody>
      </p:sp>
      <p:sp>
        <p:nvSpPr>
          <p:cNvPr id="2977" name="Google Shape;2977;p290"/>
          <p:cNvSpPr txBox="1"/>
          <p:nvPr/>
        </p:nvSpPr>
        <p:spPr>
          <a:xfrm>
            <a:off x="2088163" y="844925"/>
            <a:ext cx="11145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28"/>
              </a:rPr>
              <a:t>ClassDojo</a:t>
            </a:r>
            <a:endParaRPr sz="600" b="0" i="0" u="none" strike="noStrike" cap="none">
              <a:solidFill>
                <a:srgbClr val="000000"/>
              </a:solidFill>
              <a:latin typeface="Arial"/>
              <a:ea typeface="Arial"/>
              <a:cs typeface="Arial"/>
              <a:sym typeface="Arial"/>
            </a:endParaRPr>
          </a:p>
        </p:txBody>
      </p:sp>
      <p:sp>
        <p:nvSpPr>
          <p:cNvPr id="2978" name="Google Shape;2978;p290"/>
          <p:cNvSpPr txBox="1"/>
          <p:nvPr/>
        </p:nvSpPr>
        <p:spPr>
          <a:xfrm>
            <a:off x="2176752" y="1679650"/>
            <a:ext cx="12300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700" b="0" i="0" u="sng" strike="noStrike" cap="none">
                <a:solidFill>
                  <a:schemeClr val="hlink"/>
                </a:solidFill>
                <a:latin typeface="Arial"/>
                <a:ea typeface="Arial"/>
                <a:cs typeface="Arial"/>
                <a:sym typeface="Arial"/>
                <a:hlinkClick r:id="rId29"/>
              </a:rPr>
              <a:t>https://www.skype.com/</a:t>
            </a:r>
            <a:endParaRPr sz="200" b="0" i="0" u="none" strike="noStrike" cap="none">
              <a:solidFill>
                <a:srgbClr val="000000"/>
              </a:solidFill>
              <a:latin typeface="Arial"/>
              <a:ea typeface="Arial"/>
              <a:cs typeface="Arial"/>
              <a:sym typeface="Arial"/>
            </a:endParaRPr>
          </a:p>
        </p:txBody>
      </p:sp>
      <p:sp>
        <p:nvSpPr>
          <p:cNvPr id="2979" name="Google Shape;2979;p290"/>
          <p:cNvSpPr txBox="1"/>
          <p:nvPr/>
        </p:nvSpPr>
        <p:spPr>
          <a:xfrm>
            <a:off x="234900" y="4250625"/>
            <a:ext cx="226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30"/>
              </a:rPr>
              <a:t>https://workspace.google.com/</a:t>
            </a:r>
            <a:endParaRPr sz="1400" b="0" i="0" u="none" strike="noStrike" cap="none">
              <a:solidFill>
                <a:srgbClr val="000000"/>
              </a:solidFill>
              <a:latin typeface="Arial"/>
              <a:ea typeface="Arial"/>
              <a:cs typeface="Arial"/>
              <a:sym typeface="Arial"/>
            </a:endParaRPr>
          </a:p>
        </p:txBody>
      </p:sp>
      <p:sp>
        <p:nvSpPr>
          <p:cNvPr id="2980" name="Google Shape;2980;p290"/>
          <p:cNvSpPr txBox="1"/>
          <p:nvPr/>
        </p:nvSpPr>
        <p:spPr>
          <a:xfrm>
            <a:off x="4211025" y="4662250"/>
            <a:ext cx="4638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84"/>
        <p:cNvGrpSpPr/>
        <p:nvPr/>
      </p:nvGrpSpPr>
      <p:grpSpPr>
        <a:xfrm>
          <a:off x="0" y="0"/>
          <a:ext cx="0" cy="0"/>
          <a:chOff x="0" y="0"/>
          <a:chExt cx="0" cy="0"/>
        </a:xfrm>
      </p:grpSpPr>
      <p:sp>
        <p:nvSpPr>
          <p:cNvPr id="2985" name="Google Shape;2985;p291"/>
          <p:cNvSpPr txBox="1">
            <a:spLocks noGrp="1"/>
          </p:cNvSpPr>
          <p:nvPr>
            <p:ph type="title"/>
          </p:nvPr>
        </p:nvSpPr>
        <p:spPr>
          <a:xfrm>
            <a:off x="2323325" y="1150388"/>
            <a:ext cx="4777800" cy="44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Platforms, Software and Applications </a:t>
            </a:r>
            <a:endParaRPr/>
          </a:p>
          <a:p>
            <a:pPr marL="0" lvl="0" indent="0" algn="ctr" rtl="0">
              <a:lnSpc>
                <a:spcPct val="100000"/>
              </a:lnSpc>
              <a:spcBef>
                <a:spcPts val="0"/>
              </a:spcBef>
              <a:spcAft>
                <a:spcPts val="0"/>
              </a:spcAft>
              <a:buSzPts val="2800"/>
              <a:buNone/>
            </a:pPr>
            <a:r>
              <a:rPr lang="en"/>
              <a:t>Week 1</a:t>
            </a:r>
            <a:endParaRPr/>
          </a:p>
          <a:p>
            <a:pPr marL="0" lvl="0" indent="0" algn="ctr" rtl="0">
              <a:lnSpc>
                <a:spcPct val="100000"/>
              </a:lnSpc>
              <a:spcBef>
                <a:spcPts val="0"/>
              </a:spcBef>
              <a:spcAft>
                <a:spcPts val="0"/>
              </a:spcAft>
              <a:buSzPts val="2800"/>
              <a:buNone/>
            </a:pPr>
            <a:endParaRPr/>
          </a:p>
          <a:p>
            <a:pPr marL="0" lvl="0" indent="0" algn="ctr" rtl="0">
              <a:lnSpc>
                <a:spcPct val="100000"/>
              </a:lnSpc>
              <a:spcBef>
                <a:spcPts val="0"/>
              </a:spcBef>
              <a:spcAft>
                <a:spcPts val="0"/>
              </a:spcAft>
              <a:buSzPts val="2800"/>
              <a:buNone/>
            </a:pPr>
            <a:r>
              <a:rPr lang="en"/>
              <a:t>Discussed and Explored </a:t>
            </a:r>
            <a:endParaRPr/>
          </a:p>
        </p:txBody>
      </p:sp>
      <p:sp>
        <p:nvSpPr>
          <p:cNvPr id="2986" name="Google Shape;2986;p291"/>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987" name="Google Shape;2987;p291"/>
          <p:cNvSpPr txBox="1"/>
          <p:nvPr/>
        </p:nvSpPr>
        <p:spPr>
          <a:xfrm>
            <a:off x="46175" y="123300"/>
            <a:ext cx="131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2988" name="Google Shape;2988;p291"/>
          <p:cNvSpPr txBox="1"/>
          <p:nvPr/>
        </p:nvSpPr>
        <p:spPr>
          <a:xfrm>
            <a:off x="4211025" y="4662250"/>
            <a:ext cx="4638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2989" name="Google Shape;2989;p291" descr="Student Engagement Platform - Nearpod"/>
          <p:cNvPicPr preferRelativeResize="0"/>
          <p:nvPr/>
        </p:nvPicPr>
        <p:blipFill rotWithShape="1">
          <a:blip r:embed="rId3">
            <a:alphaModFix/>
          </a:blip>
          <a:srcRect/>
          <a:stretch/>
        </p:blipFill>
        <p:spPr>
          <a:xfrm>
            <a:off x="7274900" y="645438"/>
            <a:ext cx="1484400" cy="673071"/>
          </a:xfrm>
          <a:prstGeom prst="rect">
            <a:avLst/>
          </a:prstGeom>
          <a:noFill/>
          <a:ln>
            <a:noFill/>
          </a:ln>
        </p:spPr>
      </p:pic>
      <p:sp>
        <p:nvSpPr>
          <p:cNvPr id="2990" name="Google Shape;2990;p291"/>
          <p:cNvSpPr txBox="1"/>
          <p:nvPr/>
        </p:nvSpPr>
        <p:spPr>
          <a:xfrm>
            <a:off x="7212850" y="1279188"/>
            <a:ext cx="1484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https://nearpod.com</a:t>
            </a:r>
            <a:r>
              <a:rPr lang="en" sz="900" b="0" i="0" u="none" strike="noStrike" cap="none">
                <a:solidFill>
                  <a:srgbClr val="000000"/>
                </a:solidFill>
                <a:latin typeface="Arial"/>
                <a:ea typeface="Arial"/>
                <a:cs typeface="Arial"/>
                <a:sym typeface="Arial"/>
              </a:rPr>
              <a:t>/</a:t>
            </a:r>
            <a:endParaRPr sz="900" b="0" i="0" u="none" strike="noStrike" cap="none">
              <a:solidFill>
                <a:srgbClr val="000000"/>
              </a:solidFill>
              <a:latin typeface="Arial"/>
              <a:ea typeface="Arial"/>
              <a:cs typeface="Arial"/>
              <a:sym typeface="Arial"/>
            </a:endParaRPr>
          </a:p>
        </p:txBody>
      </p:sp>
      <p:pic>
        <p:nvPicPr>
          <p:cNvPr id="2991" name="Google Shape;2991;p291"/>
          <p:cNvPicPr preferRelativeResize="0"/>
          <p:nvPr/>
        </p:nvPicPr>
        <p:blipFill rotWithShape="1">
          <a:blip r:embed="rId5">
            <a:alphaModFix/>
          </a:blip>
          <a:srcRect/>
          <a:stretch/>
        </p:blipFill>
        <p:spPr>
          <a:xfrm>
            <a:off x="7150837" y="1592000"/>
            <a:ext cx="1608475" cy="948430"/>
          </a:xfrm>
          <a:prstGeom prst="rect">
            <a:avLst/>
          </a:prstGeom>
          <a:noFill/>
          <a:ln>
            <a:noFill/>
          </a:ln>
        </p:spPr>
      </p:pic>
      <p:sp>
        <p:nvSpPr>
          <p:cNvPr id="2992" name="Google Shape;2992;p291"/>
          <p:cNvSpPr txBox="1"/>
          <p:nvPr/>
        </p:nvSpPr>
        <p:spPr>
          <a:xfrm>
            <a:off x="7028500" y="2540413"/>
            <a:ext cx="18531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6"/>
              </a:rPr>
              <a:t>https://www.thinglink.com/</a:t>
            </a:r>
            <a:endParaRPr sz="1400" b="0" i="0" u="none" strike="noStrike" cap="none">
              <a:solidFill>
                <a:srgbClr val="000000"/>
              </a:solidFill>
              <a:latin typeface="Arial"/>
              <a:ea typeface="Arial"/>
              <a:cs typeface="Arial"/>
              <a:sym typeface="Arial"/>
            </a:endParaRPr>
          </a:p>
        </p:txBody>
      </p:sp>
      <p:pic>
        <p:nvPicPr>
          <p:cNvPr id="2993" name="Google Shape;2993;p291"/>
          <p:cNvPicPr preferRelativeResize="0"/>
          <p:nvPr/>
        </p:nvPicPr>
        <p:blipFill rotWithShape="1">
          <a:blip r:embed="rId7">
            <a:alphaModFix/>
          </a:blip>
          <a:srcRect/>
          <a:stretch/>
        </p:blipFill>
        <p:spPr>
          <a:xfrm>
            <a:off x="3429850" y="3858688"/>
            <a:ext cx="2284300" cy="625325"/>
          </a:xfrm>
          <a:prstGeom prst="rect">
            <a:avLst/>
          </a:prstGeom>
          <a:noFill/>
          <a:ln>
            <a:noFill/>
          </a:ln>
        </p:spPr>
      </p:pic>
      <p:sp>
        <p:nvSpPr>
          <p:cNvPr id="2994" name="Google Shape;2994;p291"/>
          <p:cNvSpPr txBox="1"/>
          <p:nvPr/>
        </p:nvSpPr>
        <p:spPr>
          <a:xfrm>
            <a:off x="3098575" y="4348350"/>
            <a:ext cx="26748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8"/>
              </a:rPr>
              <a:t>https://www.blendspace.com/lessons</a:t>
            </a:r>
            <a:endParaRPr sz="900" b="0" i="0" u="none" strike="noStrike" cap="none">
              <a:solidFill>
                <a:srgbClr val="000000"/>
              </a:solidFill>
              <a:latin typeface="Arial"/>
              <a:ea typeface="Arial"/>
              <a:cs typeface="Arial"/>
              <a:sym typeface="Arial"/>
            </a:endParaRPr>
          </a:p>
        </p:txBody>
      </p:sp>
      <p:pic>
        <p:nvPicPr>
          <p:cNvPr id="2995" name="Google Shape;2995;p291" descr="Classkick - Helping Teachers Be Awesome"/>
          <p:cNvPicPr preferRelativeResize="0"/>
          <p:nvPr/>
        </p:nvPicPr>
        <p:blipFill rotWithShape="1">
          <a:blip r:embed="rId9">
            <a:alphaModFix/>
          </a:blip>
          <a:srcRect/>
          <a:stretch/>
        </p:blipFill>
        <p:spPr>
          <a:xfrm>
            <a:off x="7544889" y="3294175"/>
            <a:ext cx="820320" cy="820300"/>
          </a:xfrm>
          <a:prstGeom prst="rect">
            <a:avLst/>
          </a:prstGeom>
          <a:noFill/>
          <a:ln>
            <a:noFill/>
          </a:ln>
        </p:spPr>
      </p:pic>
      <p:sp>
        <p:nvSpPr>
          <p:cNvPr id="2996" name="Google Shape;2996;p291"/>
          <p:cNvSpPr txBox="1"/>
          <p:nvPr/>
        </p:nvSpPr>
        <p:spPr>
          <a:xfrm>
            <a:off x="6794200" y="4114463"/>
            <a:ext cx="22275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0"/>
              </a:rPr>
              <a:t>https://classkick.com/</a:t>
            </a:r>
            <a:endParaRPr sz="600" b="0" i="0" u="none" strike="noStrike" cap="none">
              <a:solidFill>
                <a:srgbClr val="000000"/>
              </a:solidFill>
              <a:latin typeface="Arial"/>
              <a:ea typeface="Arial"/>
              <a:cs typeface="Arial"/>
              <a:sym typeface="Arial"/>
            </a:endParaRPr>
          </a:p>
        </p:txBody>
      </p:sp>
      <p:pic>
        <p:nvPicPr>
          <p:cNvPr id="2997" name="Google Shape;2997;p291"/>
          <p:cNvPicPr preferRelativeResize="0"/>
          <p:nvPr/>
        </p:nvPicPr>
        <p:blipFill rotWithShape="1">
          <a:blip r:embed="rId11">
            <a:alphaModFix/>
          </a:blip>
          <a:srcRect/>
          <a:stretch/>
        </p:blipFill>
        <p:spPr>
          <a:xfrm>
            <a:off x="454960" y="2001199"/>
            <a:ext cx="1387415" cy="820300"/>
          </a:xfrm>
          <a:prstGeom prst="rect">
            <a:avLst/>
          </a:prstGeom>
          <a:noFill/>
          <a:ln>
            <a:noFill/>
          </a:ln>
        </p:spPr>
      </p:pic>
      <p:sp>
        <p:nvSpPr>
          <p:cNvPr id="2998" name="Google Shape;2998;p291"/>
          <p:cNvSpPr txBox="1"/>
          <p:nvPr/>
        </p:nvSpPr>
        <p:spPr>
          <a:xfrm>
            <a:off x="221216" y="2821502"/>
            <a:ext cx="18549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2"/>
              </a:rPr>
              <a:t>https://www.twinkl.com</a:t>
            </a:r>
            <a:r>
              <a:rPr lang="en" sz="1100" b="0" i="0" u="none" strike="noStrike" cap="none">
                <a:solidFill>
                  <a:schemeClr val="dk2"/>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2999" name="Google Shape;2999;p291"/>
          <p:cNvPicPr preferRelativeResize="0"/>
          <p:nvPr/>
        </p:nvPicPr>
        <p:blipFill rotWithShape="1">
          <a:blip r:embed="rId13">
            <a:alphaModFix/>
          </a:blip>
          <a:srcRect/>
          <a:stretch/>
        </p:blipFill>
        <p:spPr>
          <a:xfrm>
            <a:off x="317575" y="3443448"/>
            <a:ext cx="1769425" cy="456376"/>
          </a:xfrm>
          <a:prstGeom prst="rect">
            <a:avLst/>
          </a:prstGeom>
          <a:noFill/>
          <a:ln>
            <a:noFill/>
          </a:ln>
        </p:spPr>
      </p:pic>
      <p:sp>
        <p:nvSpPr>
          <p:cNvPr id="3000" name="Google Shape;3000;p291"/>
          <p:cNvSpPr txBox="1"/>
          <p:nvPr/>
        </p:nvSpPr>
        <p:spPr>
          <a:xfrm>
            <a:off x="233725" y="4009038"/>
            <a:ext cx="19371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4"/>
              </a:rPr>
              <a:t>https://www.fxguruapp.com/</a:t>
            </a:r>
            <a:endParaRPr sz="1400" b="0" i="0" u="none" strike="noStrike" cap="none">
              <a:solidFill>
                <a:srgbClr val="000000"/>
              </a:solidFill>
              <a:latin typeface="Arial"/>
              <a:ea typeface="Arial"/>
              <a:cs typeface="Arial"/>
              <a:sym typeface="Arial"/>
            </a:endParaRPr>
          </a:p>
        </p:txBody>
      </p:sp>
      <p:sp>
        <p:nvSpPr>
          <p:cNvPr id="3001" name="Google Shape;3001;p291"/>
          <p:cNvSpPr txBox="1"/>
          <p:nvPr/>
        </p:nvSpPr>
        <p:spPr>
          <a:xfrm>
            <a:off x="5758713" y="3274188"/>
            <a:ext cx="193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02" name="Google Shape;3002;p291"/>
          <p:cNvPicPr preferRelativeResize="0"/>
          <p:nvPr/>
        </p:nvPicPr>
        <p:blipFill rotWithShape="1">
          <a:blip r:embed="rId15">
            <a:alphaModFix/>
          </a:blip>
          <a:srcRect/>
          <a:stretch/>
        </p:blipFill>
        <p:spPr>
          <a:xfrm>
            <a:off x="454950" y="362463"/>
            <a:ext cx="1248650" cy="1625475"/>
          </a:xfrm>
          <a:prstGeom prst="rect">
            <a:avLst/>
          </a:prstGeom>
          <a:noFill/>
          <a:ln>
            <a:noFill/>
          </a:ln>
        </p:spPr>
      </p:pic>
      <p:sp>
        <p:nvSpPr>
          <p:cNvPr id="3003" name="Google Shape;3003;p291"/>
          <p:cNvSpPr txBox="1"/>
          <p:nvPr/>
        </p:nvSpPr>
        <p:spPr>
          <a:xfrm>
            <a:off x="-42425" y="24838"/>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a:t>
            </a:r>
            <a:r>
              <a:rPr lang="en" sz="900" b="0" i="0" u="sng" strike="noStrike" cap="none">
                <a:solidFill>
                  <a:schemeClr val="hlink"/>
                </a:solidFill>
                <a:latin typeface="Arial"/>
                <a:ea typeface="Arial"/>
                <a:cs typeface="Arial"/>
                <a:sym typeface="Arial"/>
                <a:hlinkClick r:id="rId16"/>
              </a:rPr>
              <a:t>https://www.kiddle.co/images.php</a:t>
            </a:r>
            <a:r>
              <a:rPr lang="en"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07"/>
        <p:cNvGrpSpPr/>
        <p:nvPr/>
      </p:nvGrpSpPr>
      <p:grpSpPr>
        <a:xfrm>
          <a:off x="0" y="0"/>
          <a:ext cx="0" cy="0"/>
          <a:chOff x="0" y="0"/>
          <a:chExt cx="0" cy="0"/>
        </a:xfrm>
      </p:grpSpPr>
      <p:sp>
        <p:nvSpPr>
          <p:cNvPr id="3008" name="Google Shape;3008;p292"/>
          <p:cNvSpPr txBox="1">
            <a:spLocks noGrp="1"/>
          </p:cNvSpPr>
          <p:nvPr>
            <p:ph type="title"/>
          </p:nvPr>
        </p:nvSpPr>
        <p:spPr>
          <a:xfrm>
            <a:off x="1980750" y="1411325"/>
            <a:ext cx="4777800" cy="44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600"/>
              <a:t>Platforms, Software and Applications </a:t>
            </a:r>
            <a:endParaRPr sz="2600"/>
          </a:p>
          <a:p>
            <a:pPr marL="0" lvl="0" indent="0" algn="ctr" rtl="0">
              <a:lnSpc>
                <a:spcPct val="100000"/>
              </a:lnSpc>
              <a:spcBef>
                <a:spcPts val="0"/>
              </a:spcBef>
              <a:spcAft>
                <a:spcPts val="0"/>
              </a:spcAft>
              <a:buSzPts val="2800"/>
              <a:buNone/>
            </a:pPr>
            <a:r>
              <a:rPr lang="en" sz="2600"/>
              <a:t>Week 2</a:t>
            </a:r>
            <a:endParaRPr sz="2600"/>
          </a:p>
          <a:p>
            <a:pPr marL="0" lvl="0" indent="0" algn="ctr" rtl="0">
              <a:lnSpc>
                <a:spcPct val="100000"/>
              </a:lnSpc>
              <a:spcBef>
                <a:spcPts val="0"/>
              </a:spcBef>
              <a:spcAft>
                <a:spcPts val="0"/>
              </a:spcAft>
              <a:buSzPts val="2800"/>
              <a:buNone/>
            </a:pPr>
            <a:endParaRPr sz="2600"/>
          </a:p>
          <a:p>
            <a:pPr marL="0" lvl="0" indent="0" algn="ctr" rtl="0">
              <a:lnSpc>
                <a:spcPct val="100000"/>
              </a:lnSpc>
              <a:spcBef>
                <a:spcPts val="0"/>
              </a:spcBef>
              <a:spcAft>
                <a:spcPts val="0"/>
              </a:spcAft>
              <a:buSzPts val="2800"/>
              <a:buNone/>
            </a:pPr>
            <a:r>
              <a:rPr lang="en" sz="2600"/>
              <a:t>Discussed and Explored</a:t>
            </a:r>
            <a:r>
              <a:rPr lang="en"/>
              <a:t> </a:t>
            </a:r>
            <a:endParaRPr/>
          </a:p>
        </p:txBody>
      </p:sp>
      <p:sp>
        <p:nvSpPr>
          <p:cNvPr id="3009" name="Google Shape;3009;p292"/>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pic>
        <p:nvPicPr>
          <p:cNvPr id="3010" name="Google Shape;3010;p292" descr="Miro | Free Online Collaborative Whiteboard Platform"/>
          <p:cNvPicPr preferRelativeResize="0"/>
          <p:nvPr/>
        </p:nvPicPr>
        <p:blipFill rotWithShape="1">
          <a:blip r:embed="rId3">
            <a:alphaModFix/>
          </a:blip>
          <a:srcRect/>
          <a:stretch/>
        </p:blipFill>
        <p:spPr>
          <a:xfrm>
            <a:off x="7582750" y="957543"/>
            <a:ext cx="1005075" cy="421760"/>
          </a:xfrm>
          <a:prstGeom prst="rect">
            <a:avLst/>
          </a:prstGeom>
          <a:noFill/>
          <a:ln>
            <a:noFill/>
          </a:ln>
        </p:spPr>
      </p:pic>
      <p:sp>
        <p:nvSpPr>
          <p:cNvPr id="3011" name="Google Shape;3011;p292"/>
          <p:cNvSpPr txBox="1"/>
          <p:nvPr/>
        </p:nvSpPr>
        <p:spPr>
          <a:xfrm>
            <a:off x="7109175" y="576100"/>
            <a:ext cx="19656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highlight>
                  <a:srgbClr val="FFFFFF"/>
                </a:highlight>
                <a:latin typeface="Roboto"/>
                <a:ea typeface="Roboto"/>
                <a:cs typeface="Roboto"/>
                <a:sym typeface="Roboto"/>
                <a:hlinkClick r:id="rId4"/>
              </a:rPr>
              <a:t>https://miro.com</a:t>
            </a:r>
            <a:r>
              <a:rPr lang="en" sz="1000" b="0" i="0" u="none" strike="noStrike" cap="none">
                <a:solidFill>
                  <a:srgbClr val="006621"/>
                </a:solidFill>
                <a:highlight>
                  <a:srgbClr val="FFFFFF"/>
                </a:highlight>
                <a:latin typeface="Roboto"/>
                <a:ea typeface="Roboto"/>
                <a:cs typeface="Roboto"/>
                <a:sym typeface="Roboto"/>
              </a:rPr>
              <a:t> </a:t>
            </a:r>
            <a:endParaRPr sz="400" b="0" i="0" u="none" strike="noStrike" cap="none">
              <a:solidFill>
                <a:srgbClr val="000000"/>
              </a:solidFill>
              <a:latin typeface="Arial"/>
              <a:ea typeface="Arial"/>
              <a:cs typeface="Arial"/>
              <a:sym typeface="Arial"/>
            </a:endParaRPr>
          </a:p>
        </p:txBody>
      </p:sp>
      <p:pic>
        <p:nvPicPr>
          <p:cNvPr id="3012" name="Google Shape;3012;p292"/>
          <p:cNvPicPr preferRelativeResize="0"/>
          <p:nvPr/>
        </p:nvPicPr>
        <p:blipFill rotWithShape="1">
          <a:blip r:embed="rId5">
            <a:alphaModFix/>
          </a:blip>
          <a:srcRect/>
          <a:stretch/>
        </p:blipFill>
        <p:spPr>
          <a:xfrm>
            <a:off x="7624638" y="1816288"/>
            <a:ext cx="1047913" cy="421750"/>
          </a:xfrm>
          <a:prstGeom prst="rect">
            <a:avLst/>
          </a:prstGeom>
          <a:noFill/>
          <a:ln>
            <a:noFill/>
          </a:ln>
        </p:spPr>
      </p:pic>
      <p:sp>
        <p:nvSpPr>
          <p:cNvPr id="3013" name="Google Shape;3013;p292"/>
          <p:cNvSpPr txBox="1"/>
          <p:nvPr/>
        </p:nvSpPr>
        <p:spPr>
          <a:xfrm>
            <a:off x="7075350" y="1428450"/>
            <a:ext cx="20166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highlight>
                  <a:srgbClr val="FFFFFF"/>
                </a:highlight>
                <a:latin typeface="Roboto"/>
                <a:ea typeface="Roboto"/>
                <a:cs typeface="Roboto"/>
                <a:sym typeface="Roboto"/>
                <a:hlinkClick r:id="rId6"/>
              </a:rPr>
              <a:t>https://www.mindmeister.com</a:t>
            </a:r>
            <a:r>
              <a:rPr lang="en" sz="1000" b="0" i="0" u="none" strike="noStrike" cap="none">
                <a:solidFill>
                  <a:srgbClr val="006621"/>
                </a:solidFill>
                <a:highlight>
                  <a:srgbClr val="FFFFFF"/>
                </a:highlight>
                <a:latin typeface="Roboto"/>
                <a:ea typeface="Roboto"/>
                <a:cs typeface="Roboto"/>
                <a:sym typeface="Roboto"/>
              </a:rPr>
              <a:t> </a:t>
            </a:r>
            <a:endParaRPr sz="400" b="0" i="0" u="none" strike="noStrike" cap="none">
              <a:solidFill>
                <a:srgbClr val="000000"/>
              </a:solidFill>
              <a:latin typeface="Arial"/>
              <a:ea typeface="Arial"/>
              <a:cs typeface="Arial"/>
              <a:sym typeface="Arial"/>
            </a:endParaRPr>
          </a:p>
        </p:txBody>
      </p:sp>
      <p:pic>
        <p:nvPicPr>
          <p:cNvPr id="3014" name="Google Shape;3014;p292"/>
          <p:cNvPicPr preferRelativeResize="0"/>
          <p:nvPr/>
        </p:nvPicPr>
        <p:blipFill rotWithShape="1">
          <a:blip r:embed="rId7">
            <a:alphaModFix/>
          </a:blip>
          <a:srcRect/>
          <a:stretch/>
        </p:blipFill>
        <p:spPr>
          <a:xfrm>
            <a:off x="7456925" y="2378296"/>
            <a:ext cx="1383354" cy="461700"/>
          </a:xfrm>
          <a:prstGeom prst="rect">
            <a:avLst/>
          </a:prstGeom>
          <a:noFill/>
          <a:ln>
            <a:noFill/>
          </a:ln>
        </p:spPr>
      </p:pic>
      <p:sp>
        <p:nvSpPr>
          <p:cNvPr id="3015" name="Google Shape;3015;p292"/>
          <p:cNvSpPr txBox="1"/>
          <p:nvPr/>
        </p:nvSpPr>
        <p:spPr>
          <a:xfrm>
            <a:off x="7270950" y="2768650"/>
            <a:ext cx="1755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highlight>
                  <a:srgbClr val="FFFFFF"/>
                </a:highlight>
                <a:latin typeface="Roboto"/>
                <a:ea typeface="Roboto"/>
                <a:cs typeface="Roboto"/>
                <a:sym typeface="Roboto"/>
                <a:hlinkClick r:id="rId8"/>
              </a:rPr>
              <a:t>https://edu.google.com/products/jamboard</a:t>
            </a:r>
            <a:r>
              <a:rPr lang="en" sz="1000" b="0" i="0" u="none" strike="noStrike" cap="none">
                <a:solidFill>
                  <a:srgbClr val="006621"/>
                </a:solidFill>
                <a:highlight>
                  <a:srgbClr val="FFFFFF"/>
                </a:highlight>
                <a:latin typeface="Roboto"/>
                <a:ea typeface="Roboto"/>
                <a:cs typeface="Roboto"/>
                <a:sym typeface="Roboto"/>
              </a:rPr>
              <a:t> </a:t>
            </a:r>
            <a:endParaRPr sz="1000" b="0" i="0" u="none" strike="noStrike" cap="none">
              <a:solidFill>
                <a:srgbClr val="000000"/>
              </a:solidFill>
              <a:latin typeface="Arial"/>
              <a:ea typeface="Arial"/>
              <a:cs typeface="Arial"/>
              <a:sym typeface="Arial"/>
            </a:endParaRPr>
          </a:p>
        </p:txBody>
      </p:sp>
      <p:pic>
        <p:nvPicPr>
          <p:cNvPr id="3016" name="Google Shape;3016;p292" descr="Presentation Software | Online Presentation Tools | Prezi"/>
          <p:cNvPicPr preferRelativeResize="0"/>
          <p:nvPr/>
        </p:nvPicPr>
        <p:blipFill rotWithShape="1">
          <a:blip r:embed="rId9">
            <a:alphaModFix/>
          </a:blip>
          <a:srcRect/>
          <a:stretch/>
        </p:blipFill>
        <p:spPr>
          <a:xfrm>
            <a:off x="7847526" y="3226225"/>
            <a:ext cx="877800" cy="825594"/>
          </a:xfrm>
          <a:prstGeom prst="rect">
            <a:avLst/>
          </a:prstGeom>
          <a:noFill/>
          <a:ln>
            <a:noFill/>
          </a:ln>
        </p:spPr>
      </p:pic>
      <p:sp>
        <p:nvSpPr>
          <p:cNvPr id="3017" name="Google Shape;3017;p292"/>
          <p:cNvSpPr txBox="1"/>
          <p:nvPr/>
        </p:nvSpPr>
        <p:spPr>
          <a:xfrm>
            <a:off x="7188600" y="4022800"/>
            <a:ext cx="1920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0"/>
              </a:rPr>
              <a:t>https://prezi.com/</a:t>
            </a:r>
            <a:endParaRPr sz="600" b="0" i="0" u="none" strike="noStrike" cap="none">
              <a:solidFill>
                <a:srgbClr val="000000"/>
              </a:solidFill>
              <a:latin typeface="Arial"/>
              <a:ea typeface="Arial"/>
              <a:cs typeface="Arial"/>
              <a:sym typeface="Arial"/>
            </a:endParaRPr>
          </a:p>
        </p:txBody>
      </p:sp>
      <p:pic>
        <p:nvPicPr>
          <p:cNvPr id="3018" name="Google Shape;3018;p292" descr="Edpuzzle"/>
          <p:cNvPicPr preferRelativeResize="0"/>
          <p:nvPr/>
        </p:nvPicPr>
        <p:blipFill rotWithShape="1">
          <a:blip r:embed="rId11">
            <a:alphaModFix/>
          </a:blip>
          <a:srcRect/>
          <a:stretch/>
        </p:blipFill>
        <p:spPr>
          <a:xfrm>
            <a:off x="683838" y="1411332"/>
            <a:ext cx="673825" cy="763043"/>
          </a:xfrm>
          <a:prstGeom prst="rect">
            <a:avLst/>
          </a:prstGeom>
          <a:noFill/>
          <a:ln>
            <a:noFill/>
          </a:ln>
        </p:spPr>
      </p:pic>
      <p:sp>
        <p:nvSpPr>
          <p:cNvPr id="3019" name="Google Shape;3019;p292"/>
          <p:cNvSpPr txBox="1"/>
          <p:nvPr/>
        </p:nvSpPr>
        <p:spPr>
          <a:xfrm>
            <a:off x="75538" y="2091825"/>
            <a:ext cx="1920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2"/>
              </a:rPr>
              <a:t>https://edpuzzle.com/</a:t>
            </a:r>
            <a:endParaRPr sz="1000" b="0" i="0" u="none" strike="noStrike" cap="none">
              <a:solidFill>
                <a:srgbClr val="000000"/>
              </a:solidFill>
              <a:latin typeface="Arial"/>
              <a:ea typeface="Arial"/>
              <a:cs typeface="Arial"/>
              <a:sym typeface="Arial"/>
            </a:endParaRPr>
          </a:p>
        </p:txBody>
      </p:sp>
      <p:pic>
        <p:nvPicPr>
          <p:cNvPr id="3020" name="Google Shape;3020;p292"/>
          <p:cNvPicPr preferRelativeResize="0"/>
          <p:nvPr/>
        </p:nvPicPr>
        <p:blipFill rotWithShape="1">
          <a:blip r:embed="rId13">
            <a:alphaModFix/>
          </a:blip>
          <a:srcRect/>
          <a:stretch/>
        </p:blipFill>
        <p:spPr>
          <a:xfrm>
            <a:off x="457150" y="2321443"/>
            <a:ext cx="1156774" cy="650882"/>
          </a:xfrm>
          <a:prstGeom prst="rect">
            <a:avLst/>
          </a:prstGeom>
          <a:noFill/>
          <a:ln>
            <a:noFill/>
          </a:ln>
        </p:spPr>
      </p:pic>
      <p:sp>
        <p:nvSpPr>
          <p:cNvPr id="3021" name="Google Shape;3021;p292"/>
          <p:cNvSpPr txBox="1"/>
          <p:nvPr/>
        </p:nvSpPr>
        <p:spPr>
          <a:xfrm>
            <a:off x="133825" y="2947325"/>
            <a:ext cx="19656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highlight>
                  <a:srgbClr val="FFFFFF"/>
                </a:highlight>
                <a:latin typeface="Roboto"/>
                <a:ea typeface="Roboto"/>
                <a:cs typeface="Roboto"/>
                <a:sym typeface="Roboto"/>
                <a:hlinkClick r:id="rId14"/>
              </a:rPr>
              <a:t>https://flipgrid.com</a:t>
            </a:r>
            <a:r>
              <a:rPr lang="en" sz="1000" b="0" i="0" u="none" strike="noStrike" cap="none">
                <a:solidFill>
                  <a:srgbClr val="006621"/>
                </a:solidFill>
                <a:highlight>
                  <a:srgbClr val="FFFFFF"/>
                </a:highlight>
                <a:latin typeface="Roboto"/>
                <a:ea typeface="Roboto"/>
                <a:cs typeface="Roboto"/>
                <a:sym typeface="Roboto"/>
              </a:rPr>
              <a:t> </a:t>
            </a:r>
            <a:endParaRPr sz="1000" b="0" i="0" u="none" strike="noStrike" cap="none">
              <a:solidFill>
                <a:srgbClr val="000000"/>
              </a:solidFill>
              <a:latin typeface="Arial"/>
              <a:ea typeface="Arial"/>
              <a:cs typeface="Arial"/>
              <a:sym typeface="Arial"/>
            </a:endParaRPr>
          </a:p>
        </p:txBody>
      </p:sp>
      <p:pic>
        <p:nvPicPr>
          <p:cNvPr id="3022" name="Google Shape;3022;p292"/>
          <p:cNvPicPr preferRelativeResize="0"/>
          <p:nvPr/>
        </p:nvPicPr>
        <p:blipFill rotWithShape="1">
          <a:blip r:embed="rId15">
            <a:alphaModFix/>
          </a:blip>
          <a:srcRect t="32423" b="34731"/>
          <a:stretch/>
        </p:blipFill>
        <p:spPr>
          <a:xfrm>
            <a:off x="477047" y="3256680"/>
            <a:ext cx="1087400" cy="357154"/>
          </a:xfrm>
          <a:prstGeom prst="rect">
            <a:avLst/>
          </a:prstGeom>
          <a:noFill/>
          <a:ln>
            <a:noFill/>
          </a:ln>
        </p:spPr>
      </p:pic>
      <p:sp>
        <p:nvSpPr>
          <p:cNvPr id="3023" name="Google Shape;3023;p292"/>
          <p:cNvSpPr txBox="1"/>
          <p:nvPr/>
        </p:nvSpPr>
        <p:spPr>
          <a:xfrm>
            <a:off x="66925" y="3612225"/>
            <a:ext cx="2099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highlight>
                  <a:srgbClr val="FFFFFF"/>
                </a:highlight>
                <a:latin typeface="Roboto"/>
                <a:ea typeface="Roboto"/>
                <a:cs typeface="Roboto"/>
                <a:sym typeface="Roboto"/>
                <a:hlinkClick r:id="rId16"/>
              </a:rPr>
              <a:t>https://ed.ted.com</a:t>
            </a:r>
            <a:r>
              <a:rPr lang="en" sz="1000" b="0" i="0" u="none" strike="noStrike" cap="none">
                <a:solidFill>
                  <a:srgbClr val="006621"/>
                </a:solidFill>
                <a:highlight>
                  <a:srgbClr val="FFFFFF"/>
                </a:highlight>
                <a:latin typeface="Roboto"/>
                <a:ea typeface="Roboto"/>
                <a:cs typeface="Roboto"/>
                <a:sym typeface="Roboto"/>
              </a:rPr>
              <a:t> </a:t>
            </a:r>
            <a:endParaRPr sz="1000" b="0" i="0" u="none" strike="noStrike" cap="none">
              <a:solidFill>
                <a:srgbClr val="000000"/>
              </a:solidFill>
              <a:latin typeface="Arial"/>
              <a:ea typeface="Arial"/>
              <a:cs typeface="Arial"/>
              <a:sym typeface="Arial"/>
            </a:endParaRPr>
          </a:p>
        </p:txBody>
      </p:sp>
      <p:pic>
        <p:nvPicPr>
          <p:cNvPr id="3024" name="Google Shape;3024;p292"/>
          <p:cNvPicPr preferRelativeResize="0"/>
          <p:nvPr/>
        </p:nvPicPr>
        <p:blipFill rotWithShape="1">
          <a:blip r:embed="rId17">
            <a:alphaModFix/>
          </a:blip>
          <a:srcRect t="23163" b="22789"/>
          <a:stretch/>
        </p:blipFill>
        <p:spPr>
          <a:xfrm>
            <a:off x="329075" y="3902700"/>
            <a:ext cx="1383350" cy="421750"/>
          </a:xfrm>
          <a:prstGeom prst="rect">
            <a:avLst/>
          </a:prstGeom>
          <a:noFill/>
          <a:ln>
            <a:noFill/>
          </a:ln>
        </p:spPr>
      </p:pic>
      <p:sp>
        <p:nvSpPr>
          <p:cNvPr id="3025" name="Google Shape;3025;p292"/>
          <p:cNvSpPr txBox="1"/>
          <p:nvPr/>
        </p:nvSpPr>
        <p:spPr>
          <a:xfrm>
            <a:off x="66925" y="4277125"/>
            <a:ext cx="23733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000" b="0" i="0" u="sng" strike="noStrike" cap="none">
                <a:solidFill>
                  <a:schemeClr val="hlink"/>
                </a:solidFill>
                <a:highlight>
                  <a:srgbClr val="FFFFFF"/>
                </a:highlight>
                <a:latin typeface="Roboto"/>
                <a:ea typeface="Roboto"/>
                <a:cs typeface="Roboto"/>
                <a:sym typeface="Roboto"/>
                <a:hlinkClick r:id="rId18"/>
              </a:rPr>
              <a:t>https://www.nationalgeographic.com</a:t>
            </a:r>
            <a:r>
              <a:rPr lang="en" sz="1000" b="0" i="0" u="none" strike="noStrike" cap="none">
                <a:solidFill>
                  <a:srgbClr val="006621"/>
                </a:solidFill>
                <a:highlight>
                  <a:srgbClr val="FFFFFF"/>
                </a:highlight>
                <a:latin typeface="Roboto"/>
                <a:ea typeface="Roboto"/>
                <a:cs typeface="Roboto"/>
                <a:sym typeface="Roboto"/>
              </a:rPr>
              <a:t> </a:t>
            </a:r>
            <a:endParaRPr sz="1000" b="0" i="0" u="none" strike="noStrike" cap="none">
              <a:solidFill>
                <a:srgbClr val="006621"/>
              </a:solidFill>
              <a:highlight>
                <a:srgbClr val="FFFFFF"/>
              </a:highlight>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 </a:t>
            </a:r>
            <a:endParaRPr sz="600" b="0" i="0" u="none" strike="noStrike" cap="none">
              <a:solidFill>
                <a:srgbClr val="000000"/>
              </a:solidFill>
              <a:latin typeface="Arial"/>
              <a:ea typeface="Arial"/>
              <a:cs typeface="Arial"/>
              <a:sym typeface="Arial"/>
            </a:endParaRPr>
          </a:p>
        </p:txBody>
      </p:sp>
      <p:pic>
        <p:nvPicPr>
          <p:cNvPr id="3026" name="Google Shape;3026;p292"/>
          <p:cNvPicPr preferRelativeResize="0"/>
          <p:nvPr/>
        </p:nvPicPr>
        <p:blipFill rotWithShape="1">
          <a:blip r:embed="rId19">
            <a:alphaModFix/>
          </a:blip>
          <a:srcRect/>
          <a:stretch/>
        </p:blipFill>
        <p:spPr>
          <a:xfrm>
            <a:off x="806272" y="918500"/>
            <a:ext cx="458543" cy="461700"/>
          </a:xfrm>
          <a:prstGeom prst="rect">
            <a:avLst/>
          </a:prstGeom>
          <a:noFill/>
          <a:ln>
            <a:noFill/>
          </a:ln>
        </p:spPr>
      </p:pic>
      <p:sp>
        <p:nvSpPr>
          <p:cNvPr id="3027" name="Google Shape;3027;p292"/>
          <p:cNvSpPr txBox="1"/>
          <p:nvPr/>
        </p:nvSpPr>
        <p:spPr>
          <a:xfrm>
            <a:off x="52750" y="1331625"/>
            <a:ext cx="19656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000" b="0" i="0" u="sng" strike="noStrike" cap="none">
                <a:solidFill>
                  <a:schemeClr val="hlink"/>
                </a:solidFill>
                <a:highlight>
                  <a:srgbClr val="FFFFFF"/>
                </a:highlight>
                <a:latin typeface="Roboto"/>
                <a:ea typeface="Roboto"/>
                <a:cs typeface="Roboto"/>
                <a:sym typeface="Roboto"/>
                <a:hlinkClick r:id="rId20"/>
              </a:rPr>
              <a:t>www.check123.com</a:t>
            </a:r>
            <a:r>
              <a:rPr lang="en" sz="1000" b="0" i="0" u="none" strike="noStrike" cap="none">
                <a:solidFill>
                  <a:srgbClr val="006621"/>
                </a:solidFill>
                <a:highlight>
                  <a:srgbClr val="FFFFFF"/>
                </a:highlight>
                <a:latin typeface="Roboto"/>
                <a:ea typeface="Roboto"/>
                <a:cs typeface="Roboto"/>
                <a:sym typeface="Roboto"/>
              </a:rPr>
              <a:t> </a:t>
            </a:r>
            <a:endParaRPr sz="1000" b="0" i="0" u="none" strike="noStrike" cap="none">
              <a:solidFill>
                <a:srgbClr val="006621"/>
              </a:solidFill>
              <a:highlight>
                <a:srgbClr val="FFFFFF"/>
              </a:highlight>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Arial"/>
              <a:ea typeface="Arial"/>
              <a:cs typeface="Arial"/>
              <a:sym typeface="Arial"/>
            </a:endParaRPr>
          </a:p>
        </p:txBody>
      </p:sp>
      <p:sp>
        <p:nvSpPr>
          <p:cNvPr id="3028" name="Google Shape;3028;p292"/>
          <p:cNvSpPr txBox="1"/>
          <p:nvPr/>
        </p:nvSpPr>
        <p:spPr>
          <a:xfrm>
            <a:off x="173275" y="641600"/>
            <a:ext cx="19656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highlight>
                  <a:srgbClr val="FFFFFF"/>
                </a:highlight>
                <a:latin typeface="Roboto"/>
                <a:ea typeface="Roboto"/>
                <a:cs typeface="Roboto"/>
                <a:sym typeface="Roboto"/>
                <a:hlinkClick r:id="rId21"/>
              </a:rPr>
              <a:t>https://www.apple.com/imovie</a:t>
            </a:r>
            <a:r>
              <a:rPr lang="en" sz="1000" b="0" i="0" u="none" strike="noStrike" cap="none">
                <a:solidFill>
                  <a:srgbClr val="006621"/>
                </a:solidFill>
                <a:highlight>
                  <a:srgbClr val="FFFFFF"/>
                </a:highlight>
                <a:latin typeface="Roboto"/>
                <a:ea typeface="Roboto"/>
                <a:cs typeface="Roboto"/>
                <a:sym typeface="Roboto"/>
              </a:rPr>
              <a:t> </a:t>
            </a:r>
            <a:endParaRPr sz="800" b="0" i="0" u="none" strike="noStrike" cap="none">
              <a:solidFill>
                <a:srgbClr val="000000"/>
              </a:solidFill>
              <a:latin typeface="Arial"/>
              <a:ea typeface="Arial"/>
              <a:cs typeface="Arial"/>
              <a:sym typeface="Arial"/>
            </a:endParaRPr>
          </a:p>
        </p:txBody>
      </p:sp>
      <p:pic>
        <p:nvPicPr>
          <p:cNvPr id="3029" name="Google Shape;3029;p292"/>
          <p:cNvPicPr preferRelativeResize="0"/>
          <p:nvPr/>
        </p:nvPicPr>
        <p:blipFill rotWithShape="1">
          <a:blip r:embed="rId22">
            <a:alphaModFix/>
          </a:blip>
          <a:srcRect/>
          <a:stretch/>
        </p:blipFill>
        <p:spPr>
          <a:xfrm>
            <a:off x="596650" y="110486"/>
            <a:ext cx="877801" cy="580289"/>
          </a:xfrm>
          <a:prstGeom prst="rect">
            <a:avLst/>
          </a:prstGeom>
          <a:noFill/>
          <a:ln>
            <a:noFill/>
          </a:ln>
        </p:spPr>
      </p:pic>
      <p:sp>
        <p:nvSpPr>
          <p:cNvPr id="3030" name="Google Shape;3030;p292"/>
          <p:cNvSpPr txBox="1"/>
          <p:nvPr/>
        </p:nvSpPr>
        <p:spPr>
          <a:xfrm>
            <a:off x="4672025" y="4564400"/>
            <a:ext cx="41337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2" name="Obrázek 1"/>
          <p:cNvPicPr>
            <a:picLocks noChangeAspect="1"/>
          </p:cNvPicPr>
          <p:nvPr/>
        </p:nvPicPr>
        <p:blipFill>
          <a:blip r:embed="rId23"/>
          <a:stretch>
            <a:fillRect/>
          </a:stretch>
        </p:blipFill>
        <p:spPr>
          <a:xfrm>
            <a:off x="2446588" y="198292"/>
            <a:ext cx="1609483" cy="95105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34"/>
        <p:cNvGrpSpPr/>
        <p:nvPr/>
      </p:nvGrpSpPr>
      <p:grpSpPr>
        <a:xfrm>
          <a:off x="0" y="0"/>
          <a:ext cx="0" cy="0"/>
          <a:chOff x="0" y="0"/>
          <a:chExt cx="0" cy="0"/>
        </a:xfrm>
      </p:grpSpPr>
      <p:sp>
        <p:nvSpPr>
          <p:cNvPr id="3035" name="Google Shape;3035;p293"/>
          <p:cNvSpPr txBox="1">
            <a:spLocks noGrp="1"/>
          </p:cNvSpPr>
          <p:nvPr>
            <p:ph type="title"/>
          </p:nvPr>
        </p:nvSpPr>
        <p:spPr>
          <a:xfrm>
            <a:off x="2183100" y="1249900"/>
            <a:ext cx="4777800" cy="44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600"/>
              <a:t>Platforms, Software and Applications </a:t>
            </a:r>
            <a:endParaRPr sz="2600"/>
          </a:p>
          <a:p>
            <a:pPr marL="0" lvl="0" indent="0" algn="ctr" rtl="0">
              <a:lnSpc>
                <a:spcPct val="100000"/>
              </a:lnSpc>
              <a:spcBef>
                <a:spcPts val="0"/>
              </a:spcBef>
              <a:spcAft>
                <a:spcPts val="0"/>
              </a:spcAft>
              <a:buSzPts val="2800"/>
              <a:buNone/>
            </a:pPr>
            <a:r>
              <a:rPr lang="en" sz="2600"/>
              <a:t>Week 2</a:t>
            </a:r>
            <a:endParaRPr sz="2600"/>
          </a:p>
          <a:p>
            <a:pPr marL="0" lvl="0" indent="0" algn="ctr" rtl="0">
              <a:lnSpc>
                <a:spcPct val="100000"/>
              </a:lnSpc>
              <a:spcBef>
                <a:spcPts val="0"/>
              </a:spcBef>
              <a:spcAft>
                <a:spcPts val="0"/>
              </a:spcAft>
              <a:buSzPts val="2800"/>
              <a:buNone/>
            </a:pPr>
            <a:endParaRPr sz="2600"/>
          </a:p>
          <a:p>
            <a:pPr marL="0" lvl="0" indent="0" algn="ctr" rtl="0">
              <a:lnSpc>
                <a:spcPct val="100000"/>
              </a:lnSpc>
              <a:spcBef>
                <a:spcPts val="0"/>
              </a:spcBef>
              <a:spcAft>
                <a:spcPts val="0"/>
              </a:spcAft>
              <a:buSzPts val="2800"/>
              <a:buNone/>
            </a:pPr>
            <a:r>
              <a:rPr lang="en" sz="2600"/>
              <a:t>Discussed and Explored</a:t>
            </a:r>
            <a:r>
              <a:rPr lang="en"/>
              <a:t> </a:t>
            </a:r>
            <a:endParaRPr/>
          </a:p>
        </p:txBody>
      </p:sp>
      <p:sp>
        <p:nvSpPr>
          <p:cNvPr id="3036" name="Google Shape;3036;p293"/>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3037" name="Google Shape;3037;p293"/>
          <p:cNvSpPr txBox="1"/>
          <p:nvPr/>
        </p:nvSpPr>
        <p:spPr>
          <a:xfrm>
            <a:off x="4672025" y="4564400"/>
            <a:ext cx="41337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3038" name="Google Shape;3038;p293"/>
          <p:cNvPicPr preferRelativeResize="0"/>
          <p:nvPr/>
        </p:nvPicPr>
        <p:blipFill rotWithShape="1">
          <a:blip r:embed="rId3">
            <a:alphaModFix/>
          </a:blip>
          <a:srcRect/>
          <a:stretch/>
        </p:blipFill>
        <p:spPr>
          <a:xfrm>
            <a:off x="133050" y="209887"/>
            <a:ext cx="1230325" cy="1235825"/>
          </a:xfrm>
          <a:prstGeom prst="rect">
            <a:avLst/>
          </a:prstGeom>
          <a:noFill/>
          <a:ln>
            <a:noFill/>
          </a:ln>
        </p:spPr>
      </p:pic>
      <p:sp>
        <p:nvSpPr>
          <p:cNvPr id="3039" name="Google Shape;3039;p293"/>
          <p:cNvSpPr txBox="1"/>
          <p:nvPr/>
        </p:nvSpPr>
        <p:spPr>
          <a:xfrm>
            <a:off x="-44537" y="1462775"/>
            <a:ext cx="15855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4"/>
              </a:rPr>
              <a:t>https://www.elllo.org/</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3040" name="Google Shape;3040;p293"/>
          <p:cNvPicPr preferRelativeResize="0"/>
          <p:nvPr/>
        </p:nvPicPr>
        <p:blipFill rotWithShape="1">
          <a:blip r:embed="rId5">
            <a:alphaModFix/>
          </a:blip>
          <a:srcRect/>
          <a:stretch/>
        </p:blipFill>
        <p:spPr>
          <a:xfrm>
            <a:off x="1485250" y="244269"/>
            <a:ext cx="1167050" cy="1167050"/>
          </a:xfrm>
          <a:prstGeom prst="rect">
            <a:avLst/>
          </a:prstGeom>
          <a:noFill/>
          <a:ln>
            <a:noFill/>
          </a:ln>
        </p:spPr>
      </p:pic>
      <p:sp>
        <p:nvSpPr>
          <p:cNvPr id="3041" name="Google Shape;3041;p293"/>
          <p:cNvSpPr txBox="1"/>
          <p:nvPr/>
        </p:nvSpPr>
        <p:spPr>
          <a:xfrm>
            <a:off x="1016400" y="1462775"/>
            <a:ext cx="16359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        </a:t>
            </a:r>
            <a:r>
              <a:rPr lang="en" sz="1000" b="0" i="0" u="sng" strike="noStrike" cap="none">
                <a:solidFill>
                  <a:schemeClr val="hlink"/>
                </a:solidFill>
                <a:latin typeface="Arial"/>
                <a:ea typeface="Arial"/>
                <a:cs typeface="Arial"/>
                <a:sym typeface="Arial"/>
                <a:hlinkClick r:id="rId6"/>
              </a:rPr>
              <a:t>https://eslbrains.com</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3042" name="Google Shape;3042;p293"/>
          <p:cNvPicPr preferRelativeResize="0"/>
          <p:nvPr/>
        </p:nvPicPr>
        <p:blipFill rotWithShape="1">
          <a:blip r:embed="rId7">
            <a:alphaModFix/>
          </a:blip>
          <a:srcRect/>
          <a:stretch/>
        </p:blipFill>
        <p:spPr>
          <a:xfrm>
            <a:off x="6684025" y="512175"/>
            <a:ext cx="2286000" cy="1371600"/>
          </a:xfrm>
          <a:prstGeom prst="rect">
            <a:avLst/>
          </a:prstGeom>
          <a:noFill/>
          <a:ln>
            <a:noFill/>
          </a:ln>
        </p:spPr>
      </p:pic>
      <p:pic>
        <p:nvPicPr>
          <p:cNvPr id="3043" name="Google Shape;3043;p293"/>
          <p:cNvPicPr preferRelativeResize="0"/>
          <p:nvPr/>
        </p:nvPicPr>
        <p:blipFill rotWithShape="1">
          <a:blip r:embed="rId8">
            <a:alphaModFix/>
          </a:blip>
          <a:srcRect/>
          <a:stretch/>
        </p:blipFill>
        <p:spPr>
          <a:xfrm>
            <a:off x="6126475" y="2023988"/>
            <a:ext cx="2937850" cy="482325"/>
          </a:xfrm>
          <a:prstGeom prst="rect">
            <a:avLst/>
          </a:prstGeom>
          <a:noFill/>
          <a:ln>
            <a:noFill/>
          </a:ln>
        </p:spPr>
      </p:pic>
      <p:sp>
        <p:nvSpPr>
          <p:cNvPr id="3044" name="Google Shape;3044;p293"/>
          <p:cNvSpPr txBox="1"/>
          <p:nvPr/>
        </p:nvSpPr>
        <p:spPr>
          <a:xfrm>
            <a:off x="7032325" y="1562300"/>
            <a:ext cx="1589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900" b="0" i="0" u="sng" strike="noStrike" cap="none">
                <a:solidFill>
                  <a:schemeClr val="hlink"/>
                </a:solidFill>
                <a:latin typeface="Arial"/>
                <a:ea typeface="Arial"/>
                <a:cs typeface="Arial"/>
                <a:sym typeface="Arial"/>
                <a:hlinkClick r:id="rId9"/>
              </a:rPr>
              <a:t>https://newsinlevels.com</a:t>
            </a:r>
            <a:r>
              <a:rPr lang="en" sz="900" b="0" i="0" u="none" strike="noStrike" cap="none">
                <a:solidFill>
                  <a:schemeClr val="dk1"/>
                </a:solidFill>
                <a:latin typeface="Arial"/>
                <a:ea typeface="Arial"/>
                <a:cs typeface="Arial"/>
                <a:sym typeface="Arial"/>
              </a:rPr>
              <a:t> </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045" name="Google Shape;3045;p293"/>
          <p:cNvSpPr txBox="1"/>
          <p:nvPr/>
        </p:nvSpPr>
        <p:spPr>
          <a:xfrm>
            <a:off x="6237825" y="2569450"/>
            <a:ext cx="3000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000" b="0" i="0" u="sng" strike="noStrike" cap="none">
                <a:solidFill>
                  <a:schemeClr val="hlink"/>
                </a:solidFill>
                <a:latin typeface="Arial"/>
                <a:ea typeface="Arial"/>
                <a:cs typeface="Arial"/>
                <a:sym typeface="Arial"/>
                <a:hlinkClick r:id="rId10"/>
              </a:rPr>
              <a:t>https://breakingnewsenglish.com/</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pic>
        <p:nvPicPr>
          <p:cNvPr id="3046" name="Google Shape;3046;p293"/>
          <p:cNvPicPr preferRelativeResize="0"/>
          <p:nvPr/>
        </p:nvPicPr>
        <p:blipFill rotWithShape="1">
          <a:blip r:embed="rId11">
            <a:alphaModFix/>
          </a:blip>
          <a:srcRect/>
          <a:stretch/>
        </p:blipFill>
        <p:spPr>
          <a:xfrm>
            <a:off x="5811488" y="3446648"/>
            <a:ext cx="985825" cy="962165"/>
          </a:xfrm>
          <a:prstGeom prst="rect">
            <a:avLst/>
          </a:prstGeom>
          <a:noFill/>
          <a:ln>
            <a:noFill/>
          </a:ln>
        </p:spPr>
      </p:pic>
      <p:sp>
        <p:nvSpPr>
          <p:cNvPr id="3047" name="Google Shape;3047;p293"/>
          <p:cNvSpPr txBox="1"/>
          <p:nvPr/>
        </p:nvSpPr>
        <p:spPr>
          <a:xfrm>
            <a:off x="5399450" y="4176700"/>
            <a:ext cx="18954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2"/>
              </a:rPr>
              <a:t>https://www.voki.com/</a:t>
            </a:r>
            <a:endParaRPr sz="900" b="0" i="0" u="none" strike="noStrike" cap="none">
              <a:solidFill>
                <a:srgbClr val="000000"/>
              </a:solidFill>
              <a:latin typeface="Arial"/>
              <a:ea typeface="Arial"/>
              <a:cs typeface="Arial"/>
              <a:sym typeface="Arial"/>
            </a:endParaRPr>
          </a:p>
        </p:txBody>
      </p:sp>
      <p:pic>
        <p:nvPicPr>
          <p:cNvPr id="3048" name="Google Shape;3048;p293"/>
          <p:cNvPicPr preferRelativeResize="0"/>
          <p:nvPr/>
        </p:nvPicPr>
        <p:blipFill rotWithShape="1">
          <a:blip r:embed="rId13">
            <a:alphaModFix/>
          </a:blip>
          <a:srcRect/>
          <a:stretch/>
        </p:blipFill>
        <p:spPr>
          <a:xfrm>
            <a:off x="7696099" y="3466514"/>
            <a:ext cx="837850" cy="837850"/>
          </a:xfrm>
          <a:prstGeom prst="rect">
            <a:avLst/>
          </a:prstGeom>
          <a:noFill/>
          <a:ln>
            <a:noFill/>
          </a:ln>
        </p:spPr>
      </p:pic>
      <p:sp>
        <p:nvSpPr>
          <p:cNvPr id="3049" name="Google Shape;3049;p293"/>
          <p:cNvSpPr txBox="1"/>
          <p:nvPr/>
        </p:nvSpPr>
        <p:spPr>
          <a:xfrm>
            <a:off x="7338425" y="4276863"/>
            <a:ext cx="17259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4"/>
              </a:rPr>
              <a:t>https://voicespice.com/</a:t>
            </a:r>
            <a:endParaRPr sz="900" b="0" i="0" u="none" strike="noStrike" cap="none">
              <a:solidFill>
                <a:srgbClr val="000000"/>
              </a:solidFill>
              <a:latin typeface="Arial"/>
              <a:ea typeface="Arial"/>
              <a:cs typeface="Arial"/>
              <a:sym typeface="Arial"/>
            </a:endParaRPr>
          </a:p>
        </p:txBody>
      </p:sp>
      <p:pic>
        <p:nvPicPr>
          <p:cNvPr id="3050" name="Google Shape;3050;p293"/>
          <p:cNvPicPr preferRelativeResize="0"/>
          <p:nvPr/>
        </p:nvPicPr>
        <p:blipFill rotWithShape="1">
          <a:blip r:embed="rId15">
            <a:alphaModFix/>
          </a:blip>
          <a:srcRect l="14230" t="26331" r="11109" b="28878"/>
          <a:stretch/>
        </p:blipFill>
        <p:spPr>
          <a:xfrm>
            <a:off x="286513" y="3554217"/>
            <a:ext cx="1835487" cy="662467"/>
          </a:xfrm>
          <a:prstGeom prst="rect">
            <a:avLst/>
          </a:prstGeom>
          <a:noFill/>
          <a:ln>
            <a:noFill/>
          </a:ln>
        </p:spPr>
      </p:pic>
      <p:pic>
        <p:nvPicPr>
          <p:cNvPr id="3051" name="Google Shape;3051;p293"/>
          <p:cNvPicPr preferRelativeResize="0"/>
          <p:nvPr/>
        </p:nvPicPr>
        <p:blipFill rotWithShape="1">
          <a:blip r:embed="rId16">
            <a:alphaModFix/>
          </a:blip>
          <a:srcRect/>
          <a:stretch/>
        </p:blipFill>
        <p:spPr>
          <a:xfrm>
            <a:off x="2362987" y="3508925"/>
            <a:ext cx="1345836" cy="753051"/>
          </a:xfrm>
          <a:prstGeom prst="rect">
            <a:avLst/>
          </a:prstGeom>
          <a:noFill/>
          <a:ln>
            <a:noFill/>
          </a:ln>
        </p:spPr>
      </p:pic>
      <p:sp>
        <p:nvSpPr>
          <p:cNvPr id="3052" name="Google Shape;3052;p293"/>
          <p:cNvSpPr txBox="1"/>
          <p:nvPr/>
        </p:nvSpPr>
        <p:spPr>
          <a:xfrm>
            <a:off x="399799" y="4176701"/>
            <a:ext cx="16089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7"/>
              </a:rPr>
              <a:t>https://storybird.com/</a:t>
            </a:r>
            <a:endParaRPr sz="1400" b="0" i="0" u="none" strike="noStrike" cap="none">
              <a:solidFill>
                <a:srgbClr val="000000"/>
              </a:solidFill>
              <a:latin typeface="Arial"/>
              <a:ea typeface="Arial"/>
              <a:cs typeface="Arial"/>
              <a:sym typeface="Arial"/>
            </a:endParaRPr>
          </a:p>
        </p:txBody>
      </p:sp>
      <p:sp>
        <p:nvSpPr>
          <p:cNvPr id="3053" name="Google Shape;3053;p293"/>
          <p:cNvSpPr txBox="1"/>
          <p:nvPr/>
        </p:nvSpPr>
        <p:spPr>
          <a:xfrm>
            <a:off x="2118060" y="4176701"/>
            <a:ext cx="1835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8"/>
              </a:rPr>
              <a:t>https://bookcreator.com/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pic>
        <p:nvPicPr>
          <p:cNvPr id="1703" name="Google Shape;1703;p172" descr="Here's a quick how-to video on the video based education tool, Flipgrid. I hope this video helped you learn something about this amazing tool. Make sure to check out our other videos!" title="How to Use Flipgrid in Your Classroom">
            <a:hlinkClick r:id="rId3"/>
          </p:cNvPr>
          <p:cNvPicPr preferRelativeResize="0"/>
          <p:nvPr/>
        </p:nvPicPr>
        <p:blipFill rotWithShape="1">
          <a:blip r:embed="rId4">
            <a:alphaModFix/>
          </a:blip>
          <a:srcRect/>
          <a:stretch/>
        </p:blipFill>
        <p:spPr>
          <a:xfrm>
            <a:off x="162975" y="371950"/>
            <a:ext cx="5593981" cy="4123850"/>
          </a:xfrm>
          <a:prstGeom prst="rect">
            <a:avLst/>
          </a:prstGeom>
          <a:noFill/>
          <a:ln>
            <a:noFill/>
          </a:ln>
        </p:spPr>
      </p:pic>
      <p:sp>
        <p:nvSpPr>
          <p:cNvPr id="1704" name="Google Shape;1704;p172"/>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705" name="Google Shape;1705;p172"/>
          <p:cNvSpPr txBox="1"/>
          <p:nvPr/>
        </p:nvSpPr>
        <p:spPr>
          <a:xfrm>
            <a:off x="4757700" y="4703625"/>
            <a:ext cx="40746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706" name="Google Shape;1706;p172"/>
          <p:cNvPicPr preferRelativeResize="0"/>
          <p:nvPr/>
        </p:nvPicPr>
        <p:blipFill rotWithShape="1">
          <a:blip r:embed="rId5">
            <a:alphaModFix/>
          </a:blip>
          <a:srcRect/>
          <a:stretch/>
        </p:blipFill>
        <p:spPr>
          <a:xfrm>
            <a:off x="5650600" y="1443913"/>
            <a:ext cx="3518801" cy="1979912"/>
          </a:xfrm>
          <a:prstGeom prst="rect">
            <a:avLst/>
          </a:prstGeom>
          <a:noFill/>
          <a:ln>
            <a:noFill/>
          </a:ln>
        </p:spPr>
      </p:pic>
      <p:sp>
        <p:nvSpPr>
          <p:cNvPr id="1707" name="Google Shape;1707;p172"/>
          <p:cNvSpPr txBox="1"/>
          <p:nvPr/>
        </p:nvSpPr>
        <p:spPr>
          <a:xfrm>
            <a:off x="5366600" y="2951600"/>
            <a:ext cx="3867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6"/>
              </a:rPr>
              <a:t>https://info.flipgrid.com/</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708" name="Google Shape;1708;p172"/>
          <p:cNvSpPr txBox="1"/>
          <p:nvPr/>
        </p:nvSpPr>
        <p:spPr>
          <a:xfrm>
            <a:off x="2931525" y="4703625"/>
            <a:ext cx="1721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https://youtu.be/ch1BkotiseM</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3"/>
                                        </p:tgtEl>
                                        <p:attrNameLst>
                                          <p:attrName>style.visibility</p:attrName>
                                        </p:attrNameLst>
                                      </p:cBhvr>
                                      <p:to>
                                        <p:strVal val="visible"/>
                                      </p:to>
                                    </p:set>
                                    <p:animEffect transition="in" filter="fade">
                                      <p:cBhvr>
                                        <p:cTn id="7" dur="1000"/>
                                        <p:tgtEl>
                                          <p:spTgt spid="1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9"/>
        <p:cNvGrpSpPr/>
        <p:nvPr/>
      </p:nvGrpSpPr>
      <p:grpSpPr>
        <a:xfrm>
          <a:off x="0" y="0"/>
          <a:ext cx="0" cy="0"/>
          <a:chOff x="0" y="0"/>
          <a:chExt cx="0" cy="0"/>
        </a:xfrm>
      </p:grpSpPr>
      <p:sp>
        <p:nvSpPr>
          <p:cNvPr id="920" name="Google Shape;920;p107"/>
          <p:cNvSpPr txBox="1">
            <a:spLocks noGrp="1"/>
          </p:cNvSpPr>
          <p:nvPr>
            <p:ph type="ctrTitle" idx="4294967295"/>
          </p:nvPr>
        </p:nvSpPr>
        <p:spPr>
          <a:xfrm>
            <a:off x="5589675" y="770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921" name="Google Shape;921;p107"/>
          <p:cNvSpPr txBox="1"/>
          <p:nvPr/>
        </p:nvSpPr>
        <p:spPr>
          <a:xfrm>
            <a:off x="4425550" y="4668300"/>
            <a:ext cx="4446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922" name="Google Shape;922;p107"/>
          <p:cNvPicPr preferRelativeResize="0"/>
          <p:nvPr/>
        </p:nvPicPr>
        <p:blipFill rotWithShape="1">
          <a:blip r:embed="rId3">
            <a:alphaModFix/>
          </a:blip>
          <a:srcRect/>
          <a:stretch/>
        </p:blipFill>
        <p:spPr>
          <a:xfrm>
            <a:off x="5390620" y="1283150"/>
            <a:ext cx="3232075" cy="1616025"/>
          </a:xfrm>
          <a:prstGeom prst="rect">
            <a:avLst/>
          </a:prstGeom>
          <a:noFill/>
          <a:ln>
            <a:noFill/>
          </a:ln>
        </p:spPr>
      </p:pic>
      <p:sp>
        <p:nvSpPr>
          <p:cNvPr id="923" name="Google Shape;923;p107"/>
          <p:cNvSpPr txBox="1"/>
          <p:nvPr/>
        </p:nvSpPr>
        <p:spPr>
          <a:xfrm>
            <a:off x="6322897" y="3249331"/>
            <a:ext cx="1866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https://www.thinglink.com/</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924" name="Google Shape;924;p107" descr="http://www.ThingLink.com&#10;&#10;In this video learn all about ThingLink, a website which can be a great instructional tool for content creation projects.  Thinglink allows users to take an image and &quot;tag&quot; it - allowing for linked websites, images, and movies.  &#10;&#10;Teachers can sign up for a ThingLink EDU account which gives them the option to automatically create and monitor student accounts.  ." title="ThingLink For Teachers">
            <a:hlinkClick r:id="rId5"/>
          </p:cNvPr>
          <p:cNvPicPr preferRelativeResize="0"/>
          <p:nvPr/>
        </p:nvPicPr>
        <p:blipFill rotWithShape="1">
          <a:blip r:embed="rId6">
            <a:alphaModFix/>
          </a:blip>
          <a:srcRect/>
          <a:stretch/>
        </p:blipFill>
        <p:spPr>
          <a:xfrm>
            <a:off x="313525" y="440394"/>
            <a:ext cx="5276150" cy="3957106"/>
          </a:xfrm>
          <a:prstGeom prst="rect">
            <a:avLst/>
          </a:prstGeom>
          <a:noFill/>
          <a:ln>
            <a:noFill/>
          </a:ln>
        </p:spPr>
      </p:pic>
      <p:sp>
        <p:nvSpPr>
          <p:cNvPr id="925" name="Google Shape;925;p107"/>
          <p:cNvSpPr txBox="1"/>
          <p:nvPr/>
        </p:nvSpPr>
        <p:spPr>
          <a:xfrm>
            <a:off x="2794225" y="4702950"/>
            <a:ext cx="1795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https://youtu.be/D5F226Ck8xg</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4"/>
                                        </p:tgtEl>
                                        <p:attrNameLst>
                                          <p:attrName>style.visibility</p:attrName>
                                        </p:attrNameLst>
                                      </p:cBhvr>
                                      <p:to>
                                        <p:strVal val="visible"/>
                                      </p:to>
                                    </p:set>
                                    <p:animEffect transition="in" filter="fade">
                                      <p:cBhvr>
                                        <p:cTn id="7" dur="1000"/>
                                        <p:tgtEl>
                                          <p:spTgt spid="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174"/>
          <p:cNvPicPr preferRelativeResize="0"/>
          <p:nvPr/>
        </p:nvPicPr>
        <p:blipFill rotWithShape="1">
          <a:blip r:embed="rId3">
            <a:alphaModFix/>
          </a:blip>
          <a:srcRect t="8631" r="5186" b="11150"/>
          <a:stretch/>
        </p:blipFill>
        <p:spPr>
          <a:xfrm>
            <a:off x="4103750" y="1227025"/>
            <a:ext cx="4814074" cy="2810774"/>
          </a:xfrm>
          <a:prstGeom prst="rect">
            <a:avLst/>
          </a:prstGeom>
          <a:noFill/>
          <a:ln>
            <a:noFill/>
          </a:ln>
        </p:spPr>
      </p:pic>
      <p:sp>
        <p:nvSpPr>
          <p:cNvPr id="1727" name="Google Shape;1727;p174"/>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728" name="Google Shape;1728;p174"/>
          <p:cNvSpPr txBox="1"/>
          <p:nvPr/>
        </p:nvSpPr>
        <p:spPr>
          <a:xfrm>
            <a:off x="4559950" y="4543200"/>
            <a:ext cx="44733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729" name="Google Shape;1729;p174"/>
          <p:cNvPicPr preferRelativeResize="0"/>
          <p:nvPr/>
        </p:nvPicPr>
        <p:blipFill rotWithShape="1">
          <a:blip r:embed="rId4">
            <a:alphaModFix/>
          </a:blip>
          <a:srcRect/>
          <a:stretch/>
        </p:blipFill>
        <p:spPr>
          <a:xfrm>
            <a:off x="284000" y="1510963"/>
            <a:ext cx="3518801" cy="1979912"/>
          </a:xfrm>
          <a:prstGeom prst="rect">
            <a:avLst/>
          </a:prstGeom>
          <a:noFill/>
          <a:ln>
            <a:noFill/>
          </a:ln>
        </p:spPr>
      </p:pic>
      <p:sp>
        <p:nvSpPr>
          <p:cNvPr id="1730" name="Google Shape;1730;p174"/>
          <p:cNvSpPr txBox="1"/>
          <p:nvPr/>
        </p:nvSpPr>
        <p:spPr>
          <a:xfrm>
            <a:off x="0" y="3018650"/>
            <a:ext cx="3867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5"/>
              </a:rPr>
              <a:t>https://info.flipgrid.com/</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731" name="Google Shape;1731;p174"/>
          <p:cNvSpPr txBox="1"/>
          <p:nvPr/>
        </p:nvSpPr>
        <p:spPr>
          <a:xfrm>
            <a:off x="7339400" y="3714700"/>
            <a:ext cx="1530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Image: Sarah Guttridge</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pic>
        <p:nvPicPr>
          <p:cNvPr id="1802" name="Google Shape;1802;p181" descr="Sign up for our newsletter and never miss an animation: http://bit.ly/TEDEdNewsletter&#10;&#10;View full lesson: https://ed.ted.com/lessons/can-you-solve-the-multiplying-rabbits-riddle-alex-gendler&#10;&#10;After years of experiments, you’ve finally created the pets of the future – nano-rabbits! They’re tiny, they’re fuzzy ... and they multiply faster than the eye can see. But a rival lab has sabotaged you, threatening the survival of your new friends. Can you figure out how to avert this hare-raising catastrophe? Alex Gendler shows how. &#10;&#10;Lesson by Alex Gendler, directed by Artrake Studio.&#10;&#10;Thank you so much to our patrons for your support! Without you this video would not be possible! Dan Paterniti, Jerome Froelich, Tyler Yoshizumi, Martin Stephen, Justin Carpani, Faiza Imtiaz, Khalifa Alhulail, Tejas Dc, Benjamin &amp; Shannon Pinder, Srikote Naewchampa, Sage Curie, Exal Enrique Cisneros Tuch, Ana Maria, Vignan Velivela, Ahmad Hyari, eden sher, Travis Wehrman, Louisa Lee, Kiara Taylor, Аркадий Скайуокер, Milad Mostafavi, Rob Johnson, Clarence E. Harper Jr., Mihail Radu Pantilimon, Karthik Cherala, Violeta Cervantes, Elaine Fitzpatrick, Lyn-z Schulte, cnorahs, Henrique 'Sorín' Cassús, Tim Robinson, Jun Cai, Joichiro Yamada, Paul Schneider, Amber Wood, Ophelia Gibson Best, Cas Jamieson, Michelle Stevens-Stanford, Phyllis Dubrow, Andreas Voltios, Eunsun Kim, Philippe Spoden, Samantha Chow, Ayala Ron, Manognya Chakrapani, Simon Holst Ravn, Doreen Reynolds-Consolati, Rakshit Kothari and Melissa Sorrells." title="Can you solve the multiplying rabbits riddle? - Alex Gendler">
            <a:hlinkClick r:id="rId3"/>
          </p:cNvPr>
          <p:cNvPicPr preferRelativeResize="0"/>
          <p:nvPr/>
        </p:nvPicPr>
        <p:blipFill rotWithShape="1">
          <a:blip r:embed="rId4">
            <a:alphaModFix/>
          </a:blip>
          <a:srcRect/>
          <a:stretch/>
        </p:blipFill>
        <p:spPr>
          <a:xfrm>
            <a:off x="205975" y="527450"/>
            <a:ext cx="4572000" cy="3429000"/>
          </a:xfrm>
          <a:prstGeom prst="rect">
            <a:avLst/>
          </a:prstGeom>
          <a:noFill/>
          <a:ln>
            <a:noFill/>
          </a:ln>
        </p:spPr>
      </p:pic>
      <p:sp>
        <p:nvSpPr>
          <p:cNvPr id="1803" name="Google Shape;1803;p181"/>
          <p:cNvSpPr txBox="1"/>
          <p:nvPr/>
        </p:nvSpPr>
        <p:spPr>
          <a:xfrm>
            <a:off x="1777975" y="3956450"/>
            <a:ext cx="30000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https://youtu.be/XU5L4Sr93-g</a:t>
            </a:r>
            <a:endParaRPr sz="1000" b="0" i="0" u="none" strike="noStrike" cap="none">
              <a:solidFill>
                <a:srgbClr val="000000"/>
              </a:solidFill>
              <a:latin typeface="Arial"/>
              <a:ea typeface="Arial"/>
              <a:cs typeface="Arial"/>
              <a:sym typeface="Arial"/>
            </a:endParaRPr>
          </a:p>
        </p:txBody>
      </p:sp>
      <p:sp>
        <p:nvSpPr>
          <p:cNvPr id="1804" name="Google Shape;1804;p181"/>
          <p:cNvSpPr txBox="1"/>
          <p:nvPr/>
        </p:nvSpPr>
        <p:spPr>
          <a:xfrm>
            <a:off x="4559950" y="4543200"/>
            <a:ext cx="44733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805" name="Google Shape;1805;p181"/>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806" name="Google Shape;1806;p181"/>
          <p:cNvSpPr txBox="1"/>
          <p:nvPr/>
        </p:nvSpPr>
        <p:spPr>
          <a:xfrm>
            <a:off x="6065075" y="825100"/>
            <a:ext cx="2325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Maths Challenge! </a:t>
            </a:r>
            <a:endParaRPr sz="2000" b="1" i="0" u="none" strike="noStrike" cap="none">
              <a:solidFill>
                <a:srgbClr val="000000"/>
              </a:solidFill>
              <a:latin typeface="Arial"/>
              <a:ea typeface="Arial"/>
              <a:cs typeface="Arial"/>
              <a:sym typeface="Arial"/>
            </a:endParaRPr>
          </a:p>
        </p:txBody>
      </p:sp>
      <p:pic>
        <p:nvPicPr>
          <p:cNvPr id="1807" name="Google Shape;1807;p181"/>
          <p:cNvPicPr preferRelativeResize="0"/>
          <p:nvPr/>
        </p:nvPicPr>
        <p:blipFill rotWithShape="1">
          <a:blip r:embed="rId5">
            <a:alphaModFix/>
          </a:blip>
          <a:srcRect/>
          <a:stretch/>
        </p:blipFill>
        <p:spPr>
          <a:xfrm>
            <a:off x="5855500" y="1442788"/>
            <a:ext cx="2513674" cy="2513675"/>
          </a:xfrm>
          <a:prstGeom prst="rect">
            <a:avLst/>
          </a:prstGeom>
          <a:noFill/>
          <a:ln>
            <a:noFill/>
          </a:ln>
        </p:spPr>
      </p:pic>
      <p:sp>
        <p:nvSpPr>
          <p:cNvPr id="1808" name="Google Shape;1808;p181"/>
          <p:cNvSpPr txBox="1"/>
          <p:nvPr/>
        </p:nvSpPr>
        <p:spPr>
          <a:xfrm>
            <a:off x="5684700" y="3155100"/>
            <a:ext cx="30000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Arial"/>
                <a:ea typeface="Arial"/>
                <a:cs typeface="Arial"/>
                <a:sym typeface="Arial"/>
                <a:hlinkClick r:id="rId6"/>
              </a:rPr>
              <a:t>https://ed.ted.com/</a:t>
            </a:r>
            <a:r>
              <a:rPr lang="en"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2"/>
                                        </p:tgtEl>
                                        <p:attrNameLst>
                                          <p:attrName>style.visibility</p:attrName>
                                        </p:attrNameLst>
                                      </p:cBhvr>
                                      <p:to>
                                        <p:strVal val="visible"/>
                                      </p:to>
                                    </p:set>
                                    <p:animEffect transition="in" filter="fade">
                                      <p:cBhvr>
                                        <p:cTn id="7" dur="1000"/>
                                        <p:tgtEl>
                                          <p:spTgt spid="1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p183"/>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825" name="Google Shape;1825;p183"/>
          <p:cNvSpPr txBox="1"/>
          <p:nvPr/>
        </p:nvSpPr>
        <p:spPr>
          <a:xfrm>
            <a:off x="4559950" y="4543200"/>
            <a:ext cx="44733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826" name="Google Shape;1826;p183"/>
          <p:cNvPicPr preferRelativeResize="0"/>
          <p:nvPr/>
        </p:nvPicPr>
        <p:blipFill rotWithShape="1">
          <a:blip r:embed="rId3">
            <a:alphaModFix/>
          </a:blip>
          <a:srcRect t="29468" b="30949"/>
          <a:stretch/>
        </p:blipFill>
        <p:spPr>
          <a:xfrm>
            <a:off x="5832850" y="1471177"/>
            <a:ext cx="2513651" cy="994950"/>
          </a:xfrm>
          <a:prstGeom prst="rect">
            <a:avLst/>
          </a:prstGeom>
          <a:noFill/>
          <a:ln>
            <a:noFill/>
          </a:ln>
        </p:spPr>
      </p:pic>
      <p:sp>
        <p:nvSpPr>
          <p:cNvPr id="1827" name="Google Shape;1827;p183"/>
          <p:cNvSpPr txBox="1"/>
          <p:nvPr/>
        </p:nvSpPr>
        <p:spPr>
          <a:xfrm>
            <a:off x="5589675" y="2299525"/>
            <a:ext cx="3000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900" b="0" i="0" u="sng" strike="noStrike" cap="none">
                <a:solidFill>
                  <a:schemeClr val="hlink"/>
                </a:solidFill>
                <a:latin typeface="Arial"/>
                <a:ea typeface="Arial"/>
                <a:cs typeface="Arial"/>
                <a:sym typeface="Arial"/>
                <a:hlinkClick r:id="rId4"/>
              </a:rPr>
              <a:t>https://ed.ted.com/</a:t>
            </a:r>
            <a:r>
              <a:rPr lang="en" sz="900" b="0" i="0" u="none" strike="noStrike" cap="none">
                <a:solidFill>
                  <a:schemeClr val="dk1"/>
                </a:solidFill>
                <a:latin typeface="Arial"/>
                <a:ea typeface="Arial"/>
                <a:cs typeface="Arial"/>
                <a:sym typeface="Arial"/>
              </a:rPr>
              <a:t> </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828" name="Google Shape;1828;p183"/>
          <p:cNvSpPr txBox="1"/>
          <p:nvPr/>
        </p:nvSpPr>
        <p:spPr>
          <a:xfrm>
            <a:off x="5645350" y="920025"/>
            <a:ext cx="3065700" cy="2893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An example of: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You can watch, think, dig deeper and discuss: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5"/>
              </a:rPr>
              <a:t>Is there a limit to technological progress? - Clément Vidal | TED-Ed</a:t>
            </a:r>
            <a:endParaRPr sz="1400" b="0" i="0" u="none" strike="noStrike" cap="none">
              <a:solidFill>
                <a:srgbClr val="000000"/>
              </a:solidFill>
              <a:latin typeface="Arial"/>
              <a:ea typeface="Arial"/>
              <a:cs typeface="Arial"/>
              <a:sym typeface="Arial"/>
            </a:endParaRPr>
          </a:p>
        </p:txBody>
      </p:sp>
      <p:pic>
        <p:nvPicPr>
          <p:cNvPr id="1829" name="Google Shape;1829;p183" descr="View full lesson: http://ed.ted.com/lessons/is-there-a-limit-to-technological-progress-clement-vidal&#10;&#10;Many generations have felt they’ve reached the pinnacle of technological advancement. Yet, if you look back 100 years, the technologies we take for granted today would seem like impossible magic. So — will there be a point where we reach an actual limit of technological progress? And if so, are we anywhere near that limit now? Clément Vidal consults Kardashev’s scale to find out.&#10;&#10;Lesson by Clément Vidal, animation by CUB animation." title="Is there a limit to technological progress? - Clément Vidal">
            <a:hlinkClick r:id="rId6"/>
          </p:cNvPr>
          <p:cNvPicPr preferRelativeResize="0"/>
          <p:nvPr/>
        </p:nvPicPr>
        <p:blipFill rotWithShape="1">
          <a:blip r:embed="rId7">
            <a:alphaModFix/>
          </a:blip>
          <a:srcRect/>
          <a:stretch/>
        </p:blipFill>
        <p:spPr>
          <a:xfrm>
            <a:off x="336425" y="652425"/>
            <a:ext cx="4572000" cy="3429000"/>
          </a:xfrm>
          <a:prstGeom prst="rect">
            <a:avLst/>
          </a:prstGeom>
          <a:noFill/>
          <a:ln>
            <a:noFill/>
          </a:ln>
        </p:spPr>
      </p:pic>
      <p:sp>
        <p:nvSpPr>
          <p:cNvPr id="1830" name="Google Shape;1830;p183"/>
          <p:cNvSpPr txBox="1"/>
          <p:nvPr/>
        </p:nvSpPr>
        <p:spPr>
          <a:xfrm>
            <a:off x="2743025" y="4024200"/>
            <a:ext cx="2165400" cy="323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https://youtu.be/zVsHzS70krg</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9"/>
                                        </p:tgtEl>
                                        <p:attrNameLst>
                                          <p:attrName>style.visibility</p:attrName>
                                        </p:attrNameLst>
                                      </p:cBhvr>
                                      <p:to>
                                        <p:strVal val="visible"/>
                                      </p:to>
                                    </p:set>
                                    <p:animEffect transition="in" filter="fade">
                                      <p:cBhvr>
                                        <p:cTn id="7" dur="1000"/>
                                        <p:tgtEl>
                                          <p:spTgt spid="1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4"/>
        <p:cNvGrpSpPr/>
        <p:nvPr/>
      </p:nvGrpSpPr>
      <p:grpSpPr>
        <a:xfrm>
          <a:off x="0" y="0"/>
          <a:ext cx="0" cy="0"/>
          <a:chOff x="0" y="0"/>
          <a:chExt cx="0" cy="0"/>
        </a:xfrm>
      </p:grpSpPr>
      <p:pic>
        <p:nvPicPr>
          <p:cNvPr id="1325" name="Google Shape;1325;p142" descr="Socrative is your app for fun and effective classroom engagement. Get instant insight into student learning with easy-to-create quizzes, polls, exit tickets and more!" title="Socrative: A Formative Assessment Tool for Teachers">
            <a:hlinkClick r:id="rId3"/>
          </p:cNvPr>
          <p:cNvPicPr preferRelativeResize="0"/>
          <p:nvPr/>
        </p:nvPicPr>
        <p:blipFill rotWithShape="1">
          <a:blip r:embed="rId4">
            <a:alphaModFix/>
          </a:blip>
          <a:srcRect/>
          <a:stretch/>
        </p:blipFill>
        <p:spPr>
          <a:xfrm>
            <a:off x="212775" y="371938"/>
            <a:ext cx="5480574" cy="4110413"/>
          </a:xfrm>
          <a:prstGeom prst="rect">
            <a:avLst/>
          </a:prstGeom>
          <a:noFill/>
          <a:ln>
            <a:noFill/>
          </a:ln>
        </p:spPr>
      </p:pic>
      <p:sp>
        <p:nvSpPr>
          <p:cNvPr id="1326" name="Google Shape;1326;p142"/>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327" name="Google Shape;1327;p142"/>
          <p:cNvSpPr txBox="1"/>
          <p:nvPr/>
        </p:nvSpPr>
        <p:spPr>
          <a:xfrm>
            <a:off x="4993500" y="4661300"/>
            <a:ext cx="38388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328" name="Google Shape;1328;p142" descr="Socrative Teacher - Apps on Google Play"/>
          <p:cNvPicPr preferRelativeResize="0"/>
          <p:nvPr/>
        </p:nvPicPr>
        <p:blipFill rotWithShape="1">
          <a:blip r:embed="rId5">
            <a:alphaModFix/>
          </a:blip>
          <a:srcRect/>
          <a:stretch/>
        </p:blipFill>
        <p:spPr>
          <a:xfrm>
            <a:off x="5838100" y="1679425"/>
            <a:ext cx="3057525" cy="1495425"/>
          </a:xfrm>
          <a:prstGeom prst="rect">
            <a:avLst/>
          </a:prstGeom>
          <a:noFill/>
          <a:ln>
            <a:noFill/>
          </a:ln>
        </p:spPr>
      </p:pic>
      <p:sp>
        <p:nvSpPr>
          <p:cNvPr id="1329" name="Google Shape;1329;p142"/>
          <p:cNvSpPr txBox="1"/>
          <p:nvPr/>
        </p:nvSpPr>
        <p:spPr>
          <a:xfrm>
            <a:off x="5866863" y="317485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6"/>
              </a:rPr>
              <a:t>https://www.socrative.com/</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330" name="Google Shape;1330;p142"/>
          <p:cNvSpPr txBox="1"/>
          <p:nvPr/>
        </p:nvSpPr>
        <p:spPr>
          <a:xfrm>
            <a:off x="1768075" y="4557350"/>
            <a:ext cx="4457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https://www.youtube.com/watch?v=upY8uG3NFfY&amp;ab_channel=masteryconnect</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2"/>
        <p:cNvGrpSpPr/>
        <p:nvPr/>
      </p:nvGrpSpPr>
      <p:grpSpPr>
        <a:xfrm>
          <a:off x="0" y="0"/>
          <a:ext cx="0" cy="0"/>
          <a:chOff x="0" y="0"/>
          <a:chExt cx="0" cy="0"/>
        </a:xfrm>
      </p:grpSpPr>
      <p:sp>
        <p:nvSpPr>
          <p:cNvPr id="1313" name="Google Shape;1313;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Socrative</a:t>
            </a:r>
            <a:endParaRPr u="sng"/>
          </a:p>
        </p:txBody>
      </p:sp>
      <p:sp>
        <p:nvSpPr>
          <p:cNvPr id="1314" name="Google Shape;1314;p1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1400"/>
              <a:t> </a:t>
            </a:r>
            <a:r>
              <a:rPr lang="en" sz="1400">
                <a:solidFill>
                  <a:schemeClr val="dk1"/>
                </a:solidFill>
              </a:rPr>
              <a:t>Have you ever used a digital quiz for formative assessment?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Are your students interested in taking quizzes to assess their own learning?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What do you think of an application that gives you a lesson report on questions answered, so that you can see an overview of what may need to be revised?</a:t>
            </a:r>
            <a:endParaRPr sz="1400">
              <a:solidFill>
                <a:schemeClr val="dk1"/>
              </a:solidFill>
            </a:endParaRPr>
          </a:p>
        </p:txBody>
      </p:sp>
      <p:pic>
        <p:nvPicPr>
          <p:cNvPr id="1315" name="Google Shape;1315;p141" descr="Socrative Teacher - Apps on Google Play"/>
          <p:cNvPicPr preferRelativeResize="0"/>
          <p:nvPr/>
        </p:nvPicPr>
        <p:blipFill rotWithShape="1">
          <a:blip r:embed="rId3">
            <a:alphaModFix/>
          </a:blip>
          <a:srcRect/>
          <a:stretch/>
        </p:blipFill>
        <p:spPr>
          <a:xfrm>
            <a:off x="223075" y="2812000"/>
            <a:ext cx="3057525" cy="1495425"/>
          </a:xfrm>
          <a:prstGeom prst="rect">
            <a:avLst/>
          </a:prstGeom>
          <a:noFill/>
          <a:ln>
            <a:noFill/>
          </a:ln>
        </p:spPr>
      </p:pic>
      <p:pic>
        <p:nvPicPr>
          <p:cNvPr id="1316" name="Google Shape;1316;p141" descr="Socrative Teacher - Apps on Google Play"/>
          <p:cNvPicPr preferRelativeResize="0"/>
          <p:nvPr/>
        </p:nvPicPr>
        <p:blipFill rotWithShape="1">
          <a:blip r:embed="rId3">
            <a:alphaModFix/>
          </a:blip>
          <a:srcRect/>
          <a:stretch/>
        </p:blipFill>
        <p:spPr>
          <a:xfrm>
            <a:off x="6034575" y="2812000"/>
            <a:ext cx="3057525" cy="1495425"/>
          </a:xfrm>
          <a:prstGeom prst="rect">
            <a:avLst/>
          </a:prstGeom>
          <a:noFill/>
          <a:ln>
            <a:noFill/>
          </a:ln>
        </p:spPr>
      </p:pic>
      <p:sp>
        <p:nvSpPr>
          <p:cNvPr id="1317" name="Google Shape;1317;p141"/>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318" name="Google Shape;1318;p141"/>
          <p:cNvSpPr txBox="1"/>
          <p:nvPr/>
        </p:nvSpPr>
        <p:spPr>
          <a:xfrm>
            <a:off x="4639875" y="4703625"/>
            <a:ext cx="43398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319" name="Google Shape;1319;p141"/>
          <p:cNvSpPr txBox="1"/>
          <p:nvPr/>
        </p:nvSpPr>
        <p:spPr>
          <a:xfrm>
            <a:off x="251838" y="4245775"/>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https://www.socrative.com/</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320" name="Google Shape;1320;p141"/>
          <p:cNvSpPr txBox="1"/>
          <p:nvPr/>
        </p:nvSpPr>
        <p:spPr>
          <a:xfrm>
            <a:off x="6063325" y="4245775"/>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https://www.socrative.com/</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17"/>
          <p:cNvSpPr txBox="1">
            <a:spLocks noGrp="1"/>
          </p:cNvSpPr>
          <p:nvPr>
            <p:ph type="title"/>
          </p:nvPr>
        </p:nvSpPr>
        <p:spPr>
          <a:xfrm>
            <a:off x="5703963" y="680875"/>
            <a:ext cx="2772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t>Augmented Reality</a:t>
            </a:r>
            <a:endParaRPr sz="2400"/>
          </a:p>
        </p:txBody>
      </p:sp>
      <p:sp>
        <p:nvSpPr>
          <p:cNvPr id="1030" name="Google Shape;1030;p117"/>
          <p:cNvSpPr txBox="1">
            <a:spLocks noGrp="1"/>
          </p:cNvSpPr>
          <p:nvPr>
            <p:ph type="body" idx="1"/>
          </p:nvPr>
        </p:nvSpPr>
        <p:spPr>
          <a:xfrm>
            <a:off x="5898975" y="1303250"/>
            <a:ext cx="2382300" cy="44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A Lesson in Physics</a:t>
            </a:r>
            <a:endParaRPr>
              <a:solidFill>
                <a:schemeClr val="dk1"/>
              </a:solidFill>
            </a:endParaRPr>
          </a:p>
        </p:txBody>
      </p:sp>
      <p:sp>
        <p:nvSpPr>
          <p:cNvPr id="1031" name="Google Shape;1031;p117"/>
          <p:cNvSpPr txBox="1"/>
          <p:nvPr/>
        </p:nvSpPr>
        <p:spPr>
          <a:xfrm>
            <a:off x="5446775" y="44825"/>
            <a:ext cx="6987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Advancing your Professional Practice</a:t>
            </a:r>
            <a:endParaRPr sz="1400" b="0" i="0" u="none" strike="noStrike" cap="none">
              <a:solidFill>
                <a:schemeClr val="lt1"/>
              </a:solidFill>
              <a:latin typeface="Arial"/>
              <a:ea typeface="Arial"/>
              <a:cs typeface="Arial"/>
              <a:sym typeface="Arial"/>
            </a:endParaRPr>
          </a:p>
        </p:txBody>
      </p:sp>
      <p:pic>
        <p:nvPicPr>
          <p:cNvPr id="1032" name="Google Shape;1032;p117"/>
          <p:cNvPicPr preferRelativeResize="0"/>
          <p:nvPr/>
        </p:nvPicPr>
        <p:blipFill rotWithShape="1">
          <a:blip r:embed="rId3">
            <a:alphaModFix/>
          </a:blip>
          <a:srcRect/>
          <a:stretch/>
        </p:blipFill>
        <p:spPr>
          <a:xfrm>
            <a:off x="5666125" y="2063863"/>
            <a:ext cx="2847975" cy="1819275"/>
          </a:xfrm>
          <a:prstGeom prst="rect">
            <a:avLst/>
          </a:prstGeom>
          <a:noFill/>
          <a:ln>
            <a:noFill/>
          </a:ln>
        </p:spPr>
      </p:pic>
      <p:sp>
        <p:nvSpPr>
          <p:cNvPr id="1033" name="Google Shape;1033;p117"/>
          <p:cNvSpPr txBox="1"/>
          <p:nvPr/>
        </p:nvSpPr>
        <p:spPr>
          <a:xfrm>
            <a:off x="5749111" y="3339700"/>
            <a:ext cx="2682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4"/>
              </a:rPr>
              <a:t>https://www.twinkl.com</a:t>
            </a:r>
            <a:r>
              <a:rPr lang="en" sz="1000" b="0" i="0" u="none" strike="noStrike" cap="none">
                <a:solidFill>
                  <a:schemeClr val="dk2"/>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1034" name="Google Shape;1034;p117" descr="In this video, I review a physics-based augmented reality educational puzzle game called Twinkl ARchitect, developed by Twinkl Limited. The game features physics-based mini-games and a creative sandbox mode. Use blocks and link links to solve the puzzle games in your own pace. The game supports single-player and up to 4-player local multiplayer.&#10;&#10;An educational augmented reality (AR) app for iOS that teaches users about physics and let them experiment with it until they are able to achieve the goal or just play around with it in the sandbox mode.&#10;&#10;The app is free for iOS on the App Store - Highly Recommended!&#10;&#10;https://itunes.apple.com/us/app/twinkl-architect/id1449013499?mt=8&#10;&#10;#PhysicsGame #AR #iOS" title="Augmented Reality Physics iOS Game - Twinkl ARchitect">
            <a:hlinkClick r:id="rId5"/>
          </p:cNvPr>
          <p:cNvPicPr preferRelativeResize="0"/>
          <p:nvPr/>
        </p:nvPicPr>
        <p:blipFill rotWithShape="1">
          <a:blip r:embed="rId6">
            <a:alphaModFix/>
          </a:blip>
          <a:srcRect/>
          <a:stretch/>
        </p:blipFill>
        <p:spPr>
          <a:xfrm>
            <a:off x="226550" y="512400"/>
            <a:ext cx="4998076" cy="3748575"/>
          </a:xfrm>
          <a:prstGeom prst="rect">
            <a:avLst/>
          </a:prstGeom>
          <a:noFill/>
          <a:ln>
            <a:noFill/>
          </a:ln>
        </p:spPr>
      </p:pic>
      <p:sp>
        <p:nvSpPr>
          <p:cNvPr id="1035" name="Google Shape;1035;p117"/>
          <p:cNvSpPr txBox="1"/>
          <p:nvPr/>
        </p:nvSpPr>
        <p:spPr>
          <a:xfrm>
            <a:off x="4997925" y="4568875"/>
            <a:ext cx="37764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2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Tech Tools for Biology Teachers</a:t>
            </a:r>
            <a:endParaRPr/>
          </a:p>
        </p:txBody>
      </p:sp>
      <p:sp>
        <p:nvSpPr>
          <p:cNvPr id="2403" name="Google Shape;2403;p2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t>Have you ever heard of ‘Biointeractive’?</a:t>
            </a: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p:txBody>
      </p:sp>
      <p:pic>
        <p:nvPicPr>
          <p:cNvPr id="2404" name="Google Shape;2404;p230"/>
          <p:cNvPicPr preferRelativeResize="0"/>
          <p:nvPr/>
        </p:nvPicPr>
        <p:blipFill rotWithShape="1">
          <a:blip r:embed="rId3">
            <a:alphaModFix/>
          </a:blip>
          <a:srcRect l="1266" t="14491" r="2810" b="19093"/>
          <a:stretch/>
        </p:blipFill>
        <p:spPr>
          <a:xfrm>
            <a:off x="311700" y="1227525"/>
            <a:ext cx="8770651" cy="3416399"/>
          </a:xfrm>
          <a:prstGeom prst="rect">
            <a:avLst/>
          </a:prstGeom>
          <a:noFill/>
          <a:ln>
            <a:noFill/>
          </a:ln>
        </p:spPr>
      </p:pic>
      <p:sp>
        <p:nvSpPr>
          <p:cNvPr id="2405" name="Google Shape;2405;p230"/>
          <p:cNvSpPr txBox="1"/>
          <p:nvPr/>
        </p:nvSpPr>
        <p:spPr>
          <a:xfrm>
            <a:off x="2414425" y="4703625"/>
            <a:ext cx="5917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https://www.biointeractive.org/</a:t>
            </a:r>
            <a:endParaRPr sz="900" b="0" i="0" u="none" strike="noStrike" cap="none">
              <a:solidFill>
                <a:srgbClr val="000000"/>
              </a:solidFill>
              <a:latin typeface="Arial"/>
              <a:ea typeface="Arial"/>
              <a:cs typeface="Arial"/>
              <a:sym typeface="Arial"/>
            </a:endParaRPr>
          </a:p>
        </p:txBody>
      </p:sp>
      <p:sp>
        <p:nvSpPr>
          <p:cNvPr id="2406" name="Google Shape;2406;p230"/>
          <p:cNvSpPr txBox="1"/>
          <p:nvPr/>
        </p:nvSpPr>
        <p:spPr>
          <a:xfrm>
            <a:off x="5856900" y="0"/>
            <a:ext cx="328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Advancing your Professional Practice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Google Shape;2411;p2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u="sng"/>
              <a:t>Tech Tools for Biology Teachers</a:t>
            </a:r>
            <a:endParaRPr u="sng"/>
          </a:p>
        </p:txBody>
      </p:sp>
      <p:sp>
        <p:nvSpPr>
          <p:cNvPr id="2412" name="Google Shape;2412;p2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a:solidFill>
                  <a:schemeClr val="dk1"/>
                </a:solidFill>
              </a:rPr>
              <a:t>Have you ever heard of </a:t>
            </a:r>
            <a:r>
              <a:rPr lang="en" b="1" i="1">
                <a:solidFill>
                  <a:schemeClr val="dk1"/>
                </a:solidFill>
              </a:rPr>
              <a:t>‘Biointeractive’</a:t>
            </a:r>
            <a:r>
              <a:rPr lang="en">
                <a:solidFill>
                  <a:schemeClr val="dk1"/>
                </a:solidFill>
              </a:rPr>
              <a:t>?</a:t>
            </a:r>
            <a:endParaRPr>
              <a:solidFill>
                <a:schemeClr val="dk1"/>
              </a:solidFill>
            </a:endParaRPr>
          </a:p>
          <a:p>
            <a:pPr marL="0" lvl="0" indent="0" algn="ctr" rtl="0">
              <a:lnSpc>
                <a:spcPct val="115000"/>
              </a:lnSpc>
              <a:spcBef>
                <a:spcPts val="0"/>
              </a:spcBef>
              <a:spcAft>
                <a:spcPts val="0"/>
              </a:spcAft>
              <a:buSzPts val="1800"/>
              <a:buNone/>
            </a:pPr>
            <a:endParaRPr>
              <a:solidFill>
                <a:schemeClr val="dk1"/>
              </a:solidFill>
            </a:endParaRPr>
          </a:p>
          <a:p>
            <a:pPr marL="0" lvl="0" indent="0" algn="ctr" rtl="0">
              <a:lnSpc>
                <a:spcPct val="115000"/>
              </a:lnSpc>
              <a:spcBef>
                <a:spcPts val="0"/>
              </a:spcBef>
              <a:spcAft>
                <a:spcPts val="0"/>
              </a:spcAft>
              <a:buSzPts val="1800"/>
              <a:buNone/>
            </a:pPr>
            <a:endParaRPr>
              <a:solidFill>
                <a:schemeClr val="dk1"/>
              </a:solidFill>
            </a:endParaRPr>
          </a:p>
          <a:p>
            <a:pPr marL="0" lvl="0" indent="0" algn="ctr" rtl="0">
              <a:lnSpc>
                <a:spcPct val="115000"/>
              </a:lnSpc>
              <a:spcBef>
                <a:spcPts val="0"/>
              </a:spcBef>
              <a:spcAft>
                <a:spcPts val="0"/>
              </a:spcAft>
              <a:buSzPts val="1800"/>
              <a:buNone/>
            </a:pPr>
            <a:endParaRPr>
              <a:solidFill>
                <a:schemeClr val="dk1"/>
              </a:solidFill>
            </a:endParaRPr>
          </a:p>
          <a:p>
            <a:pPr marL="0" lvl="0" indent="0" algn="ctr" rtl="0">
              <a:lnSpc>
                <a:spcPct val="115000"/>
              </a:lnSpc>
              <a:spcBef>
                <a:spcPts val="0"/>
              </a:spcBef>
              <a:spcAft>
                <a:spcPts val="0"/>
              </a:spcAft>
              <a:buSzPts val="1800"/>
              <a:buNone/>
            </a:pPr>
            <a:endParaRPr>
              <a:solidFill>
                <a:schemeClr val="dk1"/>
              </a:solidFill>
            </a:endParaRPr>
          </a:p>
          <a:p>
            <a:pPr marL="0" lvl="0" indent="0" algn="ctr" rtl="0">
              <a:lnSpc>
                <a:spcPct val="115000"/>
              </a:lnSpc>
              <a:spcBef>
                <a:spcPts val="0"/>
              </a:spcBef>
              <a:spcAft>
                <a:spcPts val="0"/>
              </a:spcAft>
              <a:buSzPts val="1800"/>
              <a:buNone/>
            </a:pPr>
            <a:endParaRPr>
              <a:solidFill>
                <a:schemeClr val="dk1"/>
              </a:solidFill>
            </a:endParaRPr>
          </a:p>
          <a:p>
            <a:pPr marL="0" lvl="0" indent="0" algn="l" rtl="0">
              <a:lnSpc>
                <a:spcPct val="115000"/>
              </a:lnSpc>
              <a:spcBef>
                <a:spcPts val="0"/>
              </a:spcBef>
              <a:spcAft>
                <a:spcPts val="0"/>
              </a:spcAft>
              <a:buSzPts val="1800"/>
              <a:buNone/>
            </a:pPr>
            <a:endParaRPr>
              <a:solidFill>
                <a:schemeClr val="dk1"/>
              </a:solidFill>
            </a:endParaRPr>
          </a:p>
          <a:p>
            <a:pPr marL="0" lvl="0" indent="0" algn="ctr" rtl="0">
              <a:lnSpc>
                <a:spcPct val="115000"/>
              </a:lnSpc>
              <a:spcBef>
                <a:spcPts val="0"/>
              </a:spcBef>
              <a:spcAft>
                <a:spcPts val="0"/>
              </a:spcAft>
              <a:buSzPts val="1800"/>
              <a:buNone/>
            </a:pPr>
            <a:r>
              <a:rPr lang="en">
                <a:solidFill>
                  <a:schemeClr val="dk1"/>
                </a:solidFill>
              </a:rPr>
              <a:t>Let’s explore get some idea of the vast materials available </a:t>
            </a:r>
            <a:endParaRPr>
              <a:solidFill>
                <a:schemeClr val="dk1"/>
              </a:solidFill>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p:txBody>
      </p:sp>
      <p:sp>
        <p:nvSpPr>
          <p:cNvPr id="2413" name="Google Shape;2413;p231"/>
          <p:cNvSpPr txBox="1"/>
          <p:nvPr/>
        </p:nvSpPr>
        <p:spPr>
          <a:xfrm>
            <a:off x="2225250" y="3722175"/>
            <a:ext cx="4693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sng" strike="noStrike" cap="none">
                <a:solidFill>
                  <a:schemeClr val="hlink"/>
                </a:solidFill>
                <a:latin typeface="Arial"/>
                <a:ea typeface="Arial"/>
                <a:cs typeface="Arial"/>
                <a:sym typeface="Arial"/>
                <a:hlinkClick r:id="rId3"/>
              </a:rPr>
              <a:t>https://www.biointeractive.org/</a:t>
            </a: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pic>
        <p:nvPicPr>
          <p:cNvPr id="2414" name="Google Shape;2414;p231"/>
          <p:cNvPicPr preferRelativeResize="0"/>
          <p:nvPr/>
        </p:nvPicPr>
        <p:blipFill rotWithShape="1">
          <a:blip r:embed="rId4">
            <a:alphaModFix/>
          </a:blip>
          <a:srcRect/>
          <a:stretch/>
        </p:blipFill>
        <p:spPr>
          <a:xfrm>
            <a:off x="3253325" y="1600925"/>
            <a:ext cx="2428478" cy="1539650"/>
          </a:xfrm>
          <a:prstGeom prst="rect">
            <a:avLst/>
          </a:prstGeom>
          <a:noFill/>
          <a:ln>
            <a:noFill/>
          </a:ln>
        </p:spPr>
      </p:pic>
      <p:sp>
        <p:nvSpPr>
          <p:cNvPr id="2415" name="Google Shape;2415;p231"/>
          <p:cNvSpPr txBox="1"/>
          <p:nvPr/>
        </p:nvSpPr>
        <p:spPr>
          <a:xfrm>
            <a:off x="2969075" y="2922475"/>
            <a:ext cx="3000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https://th.bing.com/th/id/R.6f994d2b06b0d2641aaa2e0c6eaae592?rik=c2Ylf0yRIfdRWg&amp;riu=http%3a%2f%2fwww.ableweb.org%2fbiologylabs%2fwp-content%2fuploads%2f2016%2f06%2fBioInteractive_logo_compact_RGB_WhiteBk.png&amp;ehk=7ymSI6plQdufTzTTSaXa8gRm4m5S3sRtOqZOvr2cuac%3d&amp;risl=&amp;pid=ImgRaw&amp;r=0</a:t>
            </a:r>
            <a:endParaRPr sz="400" b="0" i="0" u="none" strike="noStrike" cap="none">
              <a:solidFill>
                <a:srgbClr val="000000"/>
              </a:solidFill>
              <a:latin typeface="Arial"/>
              <a:ea typeface="Arial"/>
              <a:cs typeface="Arial"/>
              <a:sym typeface="Arial"/>
            </a:endParaRPr>
          </a:p>
        </p:txBody>
      </p:sp>
      <p:sp>
        <p:nvSpPr>
          <p:cNvPr id="2416" name="Google Shape;2416;p231"/>
          <p:cNvSpPr txBox="1"/>
          <p:nvPr/>
        </p:nvSpPr>
        <p:spPr>
          <a:xfrm>
            <a:off x="5856900" y="0"/>
            <a:ext cx="328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Advancing your Professional Practice</a:t>
            </a:r>
            <a:endParaRPr sz="1400" b="0" i="0" u="none" strike="noStrike" cap="none">
              <a:solidFill>
                <a:schemeClr val="lt1"/>
              </a:solidFill>
              <a:latin typeface="Arial"/>
              <a:ea typeface="Arial"/>
              <a:cs typeface="Arial"/>
              <a:sym typeface="Arial"/>
            </a:endParaRPr>
          </a:p>
        </p:txBody>
      </p:sp>
      <p:sp>
        <p:nvSpPr>
          <p:cNvPr id="2417" name="Google Shape;2417;p231"/>
          <p:cNvSpPr txBox="1">
            <a:spLocks noGrp="1"/>
          </p:cNvSpPr>
          <p:nvPr>
            <p:ph type="ctrTitle" idx="4294967295"/>
          </p:nvPr>
        </p:nvSpPr>
        <p:spPr>
          <a:xfrm>
            <a:off x="5180700" y="4768975"/>
            <a:ext cx="3704100" cy="3006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110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chemeClr val="dk1"/>
              </a:buClr>
              <a:buSzPts val="110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chemeClr val="dk1"/>
              </a:buClr>
              <a:buSzPts val="110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350" b="0" i="0" u="none" strike="noStrike" cap="none">
              <a:solidFill>
                <a:srgbClr val="5D6F8D"/>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sp>
        <p:nvSpPr>
          <p:cNvPr id="2422" name="Google Shape;2422;p232"/>
          <p:cNvSpPr txBox="1">
            <a:spLocks noGrp="1"/>
          </p:cNvSpPr>
          <p:nvPr>
            <p:ph type="title"/>
          </p:nvPr>
        </p:nvSpPr>
        <p:spPr>
          <a:xfrm>
            <a:off x="5230175" y="665288"/>
            <a:ext cx="4038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Tech Tools for Biology Teachers</a:t>
            </a:r>
            <a:endParaRPr/>
          </a:p>
        </p:txBody>
      </p:sp>
      <p:pic>
        <p:nvPicPr>
          <p:cNvPr id="2423" name="Google Shape;2423;p232" descr="Working in Gorongosa National Park, Mozambique, Dr. Joyce Poole and colleagues make a striking observation: many female elephants lack tusks. &#10; &#10; &#10;Most African elephants have tusks, but some–about 2 to 6% of females and even fewer males—never grow them. Elephant tusks are important for obtaining food and water, and essential to male elephants for competing for mates, so there is a strong natural selection for having tusks. But the proportion of tuskless elephants has increased in some populations. In this video Dr. Joyce Poole explains a possible reason. Elephants with large tusks are targeted by poachers who sell the tusks on the ivory market. Poaching is artificially selecting for tuskless elephants who can better survive, mate, and pass on their genes to the next generation. In Gorongosa National Park, Poole found that among the older female elephants, who survived a period of heavy poaching in the park, over 50% are tuskless. Among the younger females, who were born after this period of heavy poaching, 33% are tuskless.&#10;&#10;For more short films and resources on elephants, visit http://www.hhmi.org/biointeractive/elephants" title="Selection for Tuskless Elephants | HHMI BioInteractive Video">
            <a:hlinkClick r:id="rId3"/>
          </p:cNvPr>
          <p:cNvPicPr preferRelativeResize="0"/>
          <p:nvPr/>
        </p:nvPicPr>
        <p:blipFill rotWithShape="1">
          <a:blip r:embed="rId4">
            <a:alphaModFix/>
          </a:blip>
          <a:srcRect/>
          <a:stretch/>
        </p:blipFill>
        <p:spPr>
          <a:xfrm>
            <a:off x="147675" y="613700"/>
            <a:ext cx="5082500" cy="3811875"/>
          </a:xfrm>
          <a:prstGeom prst="rect">
            <a:avLst/>
          </a:prstGeom>
          <a:noFill/>
          <a:ln>
            <a:noFill/>
          </a:ln>
        </p:spPr>
      </p:pic>
      <p:sp>
        <p:nvSpPr>
          <p:cNvPr id="2424" name="Google Shape;2424;p232"/>
          <p:cNvSpPr txBox="1"/>
          <p:nvPr/>
        </p:nvSpPr>
        <p:spPr>
          <a:xfrm>
            <a:off x="5856900" y="0"/>
            <a:ext cx="328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Advancing your Professional Practice</a:t>
            </a:r>
            <a:endParaRPr sz="1400" b="0" i="0" u="none" strike="noStrike" cap="none">
              <a:solidFill>
                <a:schemeClr val="lt1"/>
              </a:solidFill>
              <a:latin typeface="Arial"/>
              <a:ea typeface="Arial"/>
              <a:cs typeface="Arial"/>
              <a:sym typeface="Arial"/>
            </a:endParaRPr>
          </a:p>
        </p:txBody>
      </p:sp>
      <p:sp>
        <p:nvSpPr>
          <p:cNvPr id="2425" name="Google Shape;2425;p232"/>
          <p:cNvSpPr txBox="1"/>
          <p:nvPr/>
        </p:nvSpPr>
        <p:spPr>
          <a:xfrm>
            <a:off x="5937300" y="3533275"/>
            <a:ext cx="3000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https://th.bing.com/th/id/R.6f994d2b06b0d2641aaa2e0c6eaae592?rik=c2Ylf0yRIfdRWg&amp;riu=http%3a%2f%2fwww.ableweb.org%2fbiologylabs%2fwp-content%2fuploads%2f2016%2f06%2fBioInteractive_logo_compact_RGB_WhiteBk.png&amp;ehk=7ymSI6plQdufTzTTSaXa8gRm4m5S3sRtOqZOvr2cuac%3d&amp;risl=&amp;pid=ImgRaw&amp;r=0</a:t>
            </a:r>
            <a:endParaRPr sz="400" b="0" i="0" u="none" strike="noStrike" cap="none">
              <a:solidFill>
                <a:srgbClr val="000000"/>
              </a:solidFill>
              <a:latin typeface="Arial"/>
              <a:ea typeface="Arial"/>
              <a:cs typeface="Arial"/>
              <a:sym typeface="Arial"/>
            </a:endParaRPr>
          </a:p>
        </p:txBody>
      </p:sp>
      <p:pic>
        <p:nvPicPr>
          <p:cNvPr id="2426" name="Google Shape;2426;p232"/>
          <p:cNvPicPr preferRelativeResize="0"/>
          <p:nvPr/>
        </p:nvPicPr>
        <p:blipFill rotWithShape="1">
          <a:blip r:embed="rId5">
            <a:alphaModFix/>
          </a:blip>
          <a:srcRect/>
          <a:stretch/>
        </p:blipFill>
        <p:spPr>
          <a:xfrm>
            <a:off x="6223050" y="1993638"/>
            <a:ext cx="2428477" cy="1539650"/>
          </a:xfrm>
          <a:prstGeom prst="rect">
            <a:avLst/>
          </a:prstGeom>
          <a:noFill/>
          <a:ln>
            <a:noFill/>
          </a:ln>
        </p:spPr>
      </p:pic>
      <p:sp>
        <p:nvSpPr>
          <p:cNvPr id="2427" name="Google Shape;2427;p232"/>
          <p:cNvSpPr txBox="1">
            <a:spLocks noGrp="1"/>
          </p:cNvSpPr>
          <p:nvPr>
            <p:ph type="ctrTitle" idx="4294967295"/>
          </p:nvPr>
        </p:nvSpPr>
        <p:spPr>
          <a:xfrm>
            <a:off x="5180700" y="4768975"/>
            <a:ext cx="3704100" cy="3006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110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chemeClr val="dk1"/>
              </a:buClr>
              <a:buSzPts val="1100"/>
              <a:buFont typeface="Arial"/>
              <a:buNone/>
            </a:pPr>
            <a:endParaRPr sz="1350" b="0" i="0" u="none" strike="noStrike" cap="none">
              <a:solidFill>
                <a:srgbClr val="5D6F8D"/>
              </a:solidFill>
              <a:latin typeface="Open Sans"/>
              <a:ea typeface="Open Sans"/>
              <a:cs typeface="Open Sans"/>
              <a:sym typeface="Open Sans"/>
            </a:endParaRPr>
          </a:p>
          <a:p>
            <a:pPr marL="0" marR="0" lvl="0" indent="0" algn="r" rtl="0">
              <a:lnSpc>
                <a:spcPct val="100000"/>
              </a:lnSpc>
              <a:spcBef>
                <a:spcPts val="0"/>
              </a:spcBef>
              <a:spcAft>
                <a:spcPts val="0"/>
              </a:spcAft>
              <a:buClr>
                <a:schemeClr val="dk1"/>
              </a:buClr>
              <a:buSzPts val="110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350" b="0" i="0" u="none" strike="noStrike" cap="none">
              <a:solidFill>
                <a:srgbClr val="5D6F8D"/>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3"/>
                                        </p:tgtEl>
                                        <p:attrNameLst>
                                          <p:attrName>style.visibility</p:attrName>
                                        </p:attrNameLst>
                                      </p:cBhvr>
                                      <p:to>
                                        <p:strVal val="visible"/>
                                      </p:to>
                                    </p:set>
                                    <p:animEffect transition="in" filter="fade">
                                      <p:cBhvr>
                                        <p:cTn id="7" dur="1000"/>
                                        <p:tgtEl>
                                          <p:spTgt spid="2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69"/>
        <p:cNvGrpSpPr/>
        <p:nvPr/>
      </p:nvGrpSpPr>
      <p:grpSpPr>
        <a:xfrm>
          <a:off x="0" y="0"/>
          <a:ext cx="0" cy="0"/>
          <a:chOff x="0" y="0"/>
          <a:chExt cx="0" cy="0"/>
        </a:xfrm>
      </p:grpSpPr>
      <p:sp>
        <p:nvSpPr>
          <p:cNvPr id="1370" name="Google Shape;1370;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200" u="sng"/>
              <a:t>Quizizz</a:t>
            </a:r>
            <a:endParaRPr sz="2200" u="sng"/>
          </a:p>
        </p:txBody>
      </p:sp>
      <p:sp>
        <p:nvSpPr>
          <p:cNvPr id="1371" name="Google Shape;1371;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endParaRPr sz="1400"/>
          </a:p>
          <a:p>
            <a:pPr marL="0" lvl="0" indent="0" algn="ctr" rtl="0">
              <a:lnSpc>
                <a:spcPct val="115000"/>
              </a:lnSpc>
              <a:spcBef>
                <a:spcPts val="0"/>
              </a:spcBef>
              <a:spcAft>
                <a:spcPts val="0"/>
              </a:spcAft>
              <a:buSzPts val="1800"/>
              <a:buNone/>
            </a:pPr>
            <a:r>
              <a:rPr lang="en" sz="1400">
                <a:solidFill>
                  <a:schemeClr val="dk1"/>
                </a:solidFill>
              </a:rPr>
              <a:t>Have you heard of the Quiz application Quizizz?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Have you ever made your own Quizizz  for your students to use as a learning tool? </a:t>
            </a:r>
            <a:endParaRPr sz="1400">
              <a:solidFill>
                <a:schemeClr val="dk1"/>
              </a:solidFill>
            </a:endParaRPr>
          </a:p>
          <a:p>
            <a:pPr marL="0" lvl="0" indent="0" algn="ctr" rtl="0">
              <a:lnSpc>
                <a:spcPct val="115000"/>
              </a:lnSpc>
              <a:spcBef>
                <a:spcPts val="0"/>
              </a:spcBef>
              <a:spcAft>
                <a:spcPts val="0"/>
              </a:spcAft>
              <a:buSzPts val="1800"/>
              <a:buNone/>
            </a:pPr>
            <a:endParaRPr sz="1400">
              <a:solidFill>
                <a:schemeClr val="dk1"/>
              </a:solidFill>
            </a:endParaRPr>
          </a:p>
          <a:p>
            <a:pPr marL="0" lvl="0" indent="0" algn="ctr" rtl="0">
              <a:lnSpc>
                <a:spcPct val="115000"/>
              </a:lnSpc>
              <a:spcBef>
                <a:spcPts val="0"/>
              </a:spcBef>
              <a:spcAft>
                <a:spcPts val="0"/>
              </a:spcAft>
              <a:buSzPts val="1800"/>
              <a:buNone/>
            </a:pPr>
            <a:r>
              <a:rPr lang="en" sz="1400">
                <a:solidFill>
                  <a:schemeClr val="dk1"/>
                </a:solidFill>
              </a:rPr>
              <a:t>Since your transition from Classroom to Online Learning have you used Quizizz as an Application?</a:t>
            </a:r>
            <a:endParaRPr sz="1400">
              <a:solidFill>
                <a:schemeClr val="dk1"/>
              </a:solidFill>
            </a:endParaRPr>
          </a:p>
        </p:txBody>
      </p:sp>
      <p:pic>
        <p:nvPicPr>
          <p:cNvPr id="1372" name="Google Shape;1372;p146" descr="Quizizz: Play to Learn on the App Store"/>
          <p:cNvPicPr preferRelativeResize="0"/>
          <p:nvPr/>
        </p:nvPicPr>
        <p:blipFill rotWithShape="1">
          <a:blip r:embed="rId3">
            <a:alphaModFix/>
          </a:blip>
          <a:srcRect/>
          <a:stretch/>
        </p:blipFill>
        <p:spPr>
          <a:xfrm>
            <a:off x="0" y="2862150"/>
            <a:ext cx="2952750" cy="1552575"/>
          </a:xfrm>
          <a:prstGeom prst="rect">
            <a:avLst/>
          </a:prstGeom>
          <a:noFill/>
          <a:ln>
            <a:noFill/>
          </a:ln>
        </p:spPr>
      </p:pic>
      <p:pic>
        <p:nvPicPr>
          <p:cNvPr id="1373" name="Google Shape;1373;p146" descr="Quizizz: Play to Learn on the App Store"/>
          <p:cNvPicPr preferRelativeResize="0"/>
          <p:nvPr/>
        </p:nvPicPr>
        <p:blipFill rotWithShape="1">
          <a:blip r:embed="rId3">
            <a:alphaModFix/>
          </a:blip>
          <a:srcRect/>
          <a:stretch/>
        </p:blipFill>
        <p:spPr>
          <a:xfrm>
            <a:off x="6191250" y="2862150"/>
            <a:ext cx="2952750" cy="1552575"/>
          </a:xfrm>
          <a:prstGeom prst="rect">
            <a:avLst/>
          </a:prstGeom>
          <a:noFill/>
          <a:ln>
            <a:noFill/>
          </a:ln>
        </p:spPr>
      </p:pic>
      <p:sp>
        <p:nvSpPr>
          <p:cNvPr id="1374" name="Google Shape;1374;p146"/>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375" name="Google Shape;1375;p146"/>
          <p:cNvSpPr txBox="1"/>
          <p:nvPr/>
        </p:nvSpPr>
        <p:spPr>
          <a:xfrm>
            <a:off x="4318500" y="4703625"/>
            <a:ext cx="45138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376" name="Google Shape;1376;p146"/>
          <p:cNvSpPr txBox="1"/>
          <p:nvPr/>
        </p:nvSpPr>
        <p:spPr>
          <a:xfrm>
            <a:off x="298875" y="4164375"/>
            <a:ext cx="2355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https://quizizz.com/</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377" name="Google Shape;1377;p146"/>
          <p:cNvSpPr txBox="1"/>
          <p:nvPr/>
        </p:nvSpPr>
        <p:spPr>
          <a:xfrm>
            <a:off x="6360825" y="4156725"/>
            <a:ext cx="2613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0" i="0" u="sng" strike="noStrike" cap="none" dirty="0">
                <a:solidFill>
                  <a:schemeClr val="hlink"/>
                </a:solidFill>
                <a:latin typeface="Arial"/>
                <a:ea typeface="Arial"/>
                <a:cs typeface="Arial"/>
                <a:sym typeface="Arial"/>
                <a:hlinkClick r:id="rId4"/>
              </a:rPr>
              <a:t>https://quizizz.com/</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93"/>
        <p:cNvGrpSpPr/>
        <p:nvPr/>
      </p:nvGrpSpPr>
      <p:grpSpPr>
        <a:xfrm>
          <a:off x="0" y="0"/>
          <a:ext cx="0" cy="0"/>
          <a:chOff x="0" y="0"/>
          <a:chExt cx="0" cy="0"/>
        </a:xfrm>
      </p:grpSpPr>
      <p:sp>
        <p:nvSpPr>
          <p:cNvPr id="2694" name="Google Shape;2694;p259"/>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2695" name="Google Shape;2695;p259"/>
          <p:cNvSpPr txBox="1"/>
          <p:nvPr/>
        </p:nvSpPr>
        <p:spPr>
          <a:xfrm>
            <a:off x="4168500" y="4654600"/>
            <a:ext cx="46638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2696" name="Google Shape;2696;p259"/>
          <p:cNvPicPr preferRelativeResize="0"/>
          <p:nvPr/>
        </p:nvPicPr>
        <p:blipFill rotWithShape="1">
          <a:blip r:embed="rId3">
            <a:alphaModFix/>
          </a:blip>
          <a:srcRect/>
          <a:stretch/>
        </p:blipFill>
        <p:spPr>
          <a:xfrm>
            <a:off x="5419750" y="1743724"/>
            <a:ext cx="3554399" cy="1142252"/>
          </a:xfrm>
          <a:prstGeom prst="rect">
            <a:avLst/>
          </a:prstGeom>
          <a:noFill/>
          <a:ln>
            <a:noFill/>
          </a:ln>
        </p:spPr>
      </p:pic>
      <p:sp>
        <p:nvSpPr>
          <p:cNvPr id="2697" name="Google Shape;2697;p259"/>
          <p:cNvSpPr txBox="1"/>
          <p:nvPr/>
        </p:nvSpPr>
        <p:spPr>
          <a:xfrm>
            <a:off x="6055425" y="2531975"/>
            <a:ext cx="3000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https://edu.google.com/products/jamboard/</a:t>
            </a:r>
            <a:endParaRPr sz="900" b="0" i="0" u="none" strike="noStrike" cap="none">
              <a:solidFill>
                <a:srgbClr val="000000"/>
              </a:solidFill>
              <a:latin typeface="Arial"/>
              <a:ea typeface="Arial"/>
              <a:cs typeface="Arial"/>
              <a:sym typeface="Arial"/>
            </a:endParaRPr>
          </a:p>
        </p:txBody>
      </p:sp>
      <p:pic>
        <p:nvPicPr>
          <p:cNvPr id="2698" name="Google Shape;2698;p259" descr="Everything you need to get anything done, now in one place: introducing Google Workspace, formerly known as G Suite.&#10;&#10;Introducing Jamboard, the newest addition to G Suite. It's a digital collaborative whiteboard that makes it easy for your team to share ideas, collaborate, and create without boundaries. We're moving the whiteboard to the cloud. &#10;&#10;Learn more at google.com/jamboard.&#10;&#10;#GoogleWorkspace" title="Introducing Jamboard">
            <a:hlinkClick r:id="rId5"/>
          </p:cNvPr>
          <p:cNvPicPr preferRelativeResize="0"/>
          <p:nvPr/>
        </p:nvPicPr>
        <p:blipFill rotWithShape="1">
          <a:blip r:embed="rId6">
            <a:alphaModFix/>
          </a:blip>
          <a:srcRect/>
          <a:stretch/>
        </p:blipFill>
        <p:spPr>
          <a:xfrm>
            <a:off x="249975" y="475125"/>
            <a:ext cx="5051200" cy="3788400"/>
          </a:xfrm>
          <a:prstGeom prst="rect">
            <a:avLst/>
          </a:prstGeom>
          <a:noFill/>
          <a:ln>
            <a:noFill/>
          </a:ln>
        </p:spPr>
      </p:pic>
      <p:sp>
        <p:nvSpPr>
          <p:cNvPr id="2699" name="Google Shape;2699;p259"/>
          <p:cNvSpPr txBox="1"/>
          <p:nvPr/>
        </p:nvSpPr>
        <p:spPr>
          <a:xfrm>
            <a:off x="3458575" y="4263525"/>
            <a:ext cx="18426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https://youtu.be/gXwV5SlKLAE</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8"/>
                                        </p:tgtEl>
                                        <p:attrNameLst>
                                          <p:attrName>style.visibility</p:attrName>
                                        </p:attrNameLst>
                                      </p:cBhvr>
                                      <p:to>
                                        <p:strVal val="visible"/>
                                      </p:to>
                                    </p:set>
                                    <p:animEffect transition="in" filter="fade">
                                      <p:cBhvr>
                                        <p:cTn id="7" dur="1000"/>
                                        <p:tgtEl>
                                          <p:spTgt spid="2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195"/>
          <p:cNvSpPr txBox="1">
            <a:spLocks noGrp="1"/>
          </p:cNvSpPr>
          <p:nvPr>
            <p:ph type="ctrTitle"/>
          </p:nvPr>
        </p:nvSpPr>
        <p:spPr>
          <a:xfrm>
            <a:off x="5694600" y="56125"/>
            <a:ext cx="3449400" cy="371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Clr>
                <a:schemeClr val="dk1"/>
              </a:buClr>
              <a:buSzPts val="1100"/>
              <a:buFont typeface="Arial"/>
              <a:buNone/>
            </a:pPr>
            <a:r>
              <a:rPr lang="en" sz="1350">
                <a:solidFill>
                  <a:schemeClr val="lt1"/>
                </a:solidFill>
                <a:latin typeface="Open Sans"/>
                <a:ea typeface="Open Sans"/>
                <a:cs typeface="Open Sans"/>
                <a:sym typeface="Open Sans"/>
              </a:rPr>
              <a:t>Advancing your Professional Practice</a:t>
            </a:r>
            <a:endParaRPr sz="1700"/>
          </a:p>
        </p:txBody>
      </p:sp>
      <p:sp>
        <p:nvSpPr>
          <p:cNvPr id="1967" name="Google Shape;1967;p195"/>
          <p:cNvSpPr txBox="1"/>
          <p:nvPr/>
        </p:nvSpPr>
        <p:spPr>
          <a:xfrm>
            <a:off x="5472700" y="571500"/>
            <a:ext cx="3285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Warmer: Two Truths and a Lie</a:t>
            </a:r>
            <a:endParaRPr sz="1800" b="0" i="0" u="none" strike="noStrike" cap="none">
              <a:solidFill>
                <a:srgbClr val="000000"/>
              </a:solidFill>
              <a:latin typeface="Arial"/>
              <a:ea typeface="Arial"/>
              <a:cs typeface="Arial"/>
              <a:sym typeface="Arial"/>
            </a:endParaRPr>
          </a:p>
        </p:txBody>
      </p:sp>
      <p:pic>
        <p:nvPicPr>
          <p:cNvPr id="1968" name="Google Shape;1968;p195"/>
          <p:cNvPicPr preferRelativeResize="0"/>
          <p:nvPr/>
        </p:nvPicPr>
        <p:blipFill rotWithShape="1">
          <a:blip r:embed="rId3">
            <a:alphaModFix/>
          </a:blip>
          <a:srcRect/>
          <a:stretch/>
        </p:blipFill>
        <p:spPr>
          <a:xfrm>
            <a:off x="5515975" y="1026249"/>
            <a:ext cx="3285001" cy="2098976"/>
          </a:xfrm>
          <a:prstGeom prst="rect">
            <a:avLst/>
          </a:prstGeom>
          <a:noFill/>
          <a:ln>
            <a:noFill/>
          </a:ln>
        </p:spPr>
      </p:pic>
      <p:sp>
        <p:nvSpPr>
          <p:cNvPr id="1969" name="Google Shape;1969;p195"/>
          <p:cNvSpPr txBox="1"/>
          <p:nvPr/>
        </p:nvSpPr>
        <p:spPr>
          <a:xfrm>
            <a:off x="228600" y="427225"/>
            <a:ext cx="2990700" cy="363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FF"/>
                </a:solidFill>
                <a:latin typeface="Arial"/>
                <a:ea typeface="Arial"/>
                <a:cs typeface="Arial"/>
                <a:sym typeface="Arial"/>
              </a:rPr>
              <a:t>I have climbed Kings Canyon.</a:t>
            </a: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FF"/>
                </a:solidFill>
                <a:latin typeface="Arial"/>
                <a:ea typeface="Arial"/>
                <a:cs typeface="Arial"/>
                <a:sym typeface="Arial"/>
              </a:rPr>
              <a:t>I have met Prince William.</a:t>
            </a: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FF"/>
                </a:solidFill>
                <a:latin typeface="Arial"/>
                <a:ea typeface="Arial"/>
                <a:cs typeface="Arial"/>
                <a:sym typeface="Arial"/>
              </a:rPr>
              <a:t>I have slept around a campfire in the outback. </a:t>
            </a:r>
            <a:endParaRPr sz="1600" b="1" i="0" u="none" strike="noStrike" cap="none">
              <a:solidFill>
                <a:srgbClr val="0000FF"/>
              </a:solidFill>
              <a:latin typeface="Arial"/>
              <a:ea typeface="Arial"/>
              <a:cs typeface="Arial"/>
              <a:sym typeface="Arial"/>
            </a:endParaRPr>
          </a:p>
        </p:txBody>
      </p:sp>
      <p:sp>
        <p:nvSpPr>
          <p:cNvPr id="1970" name="Google Shape;1970;p195"/>
          <p:cNvSpPr txBox="1"/>
          <p:nvPr/>
        </p:nvSpPr>
        <p:spPr>
          <a:xfrm>
            <a:off x="524925" y="4059925"/>
            <a:ext cx="4279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Can you work out which one is a lie?</a:t>
            </a:r>
            <a:endParaRPr sz="1800" b="1" i="0" u="none" strike="noStrike" cap="none">
              <a:solidFill>
                <a:srgbClr val="000000"/>
              </a:solidFill>
              <a:latin typeface="Arial"/>
              <a:ea typeface="Arial"/>
              <a:cs typeface="Arial"/>
              <a:sym typeface="Arial"/>
            </a:endParaRPr>
          </a:p>
        </p:txBody>
      </p:sp>
      <p:sp>
        <p:nvSpPr>
          <p:cNvPr id="1971" name="Google Shape;1971;p195"/>
          <p:cNvSpPr txBox="1"/>
          <p:nvPr/>
        </p:nvSpPr>
        <p:spPr>
          <a:xfrm>
            <a:off x="6097175" y="3125225"/>
            <a:ext cx="2497500" cy="1416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Your turn.</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Please write three statement two that are true and one lie. </a:t>
            </a:r>
            <a:endParaRPr sz="1600" b="0" i="0" u="none" strike="noStrike" cap="none">
              <a:solidFill>
                <a:srgbClr val="000000"/>
              </a:solidFill>
              <a:latin typeface="Arial"/>
              <a:ea typeface="Arial"/>
              <a:cs typeface="Arial"/>
              <a:sym typeface="Arial"/>
            </a:endParaRPr>
          </a:p>
        </p:txBody>
      </p:sp>
      <p:pic>
        <p:nvPicPr>
          <p:cNvPr id="1972" name="Google Shape;1972;p195"/>
          <p:cNvPicPr preferRelativeResize="0"/>
          <p:nvPr/>
        </p:nvPicPr>
        <p:blipFill rotWithShape="1">
          <a:blip r:embed="rId4">
            <a:alphaModFix/>
          </a:blip>
          <a:srcRect/>
          <a:stretch/>
        </p:blipFill>
        <p:spPr>
          <a:xfrm>
            <a:off x="3219300" y="373638"/>
            <a:ext cx="1585125" cy="1057275"/>
          </a:xfrm>
          <a:prstGeom prst="rect">
            <a:avLst/>
          </a:prstGeom>
          <a:noFill/>
          <a:ln>
            <a:noFill/>
          </a:ln>
        </p:spPr>
      </p:pic>
      <p:pic>
        <p:nvPicPr>
          <p:cNvPr id="1973" name="Google Shape;1973;p195"/>
          <p:cNvPicPr preferRelativeResize="0"/>
          <p:nvPr/>
        </p:nvPicPr>
        <p:blipFill rotWithShape="1">
          <a:blip r:embed="rId5">
            <a:alphaModFix/>
          </a:blip>
          <a:srcRect/>
          <a:stretch/>
        </p:blipFill>
        <p:spPr>
          <a:xfrm>
            <a:off x="3286775" y="1527188"/>
            <a:ext cx="1450175" cy="1450175"/>
          </a:xfrm>
          <a:prstGeom prst="rect">
            <a:avLst/>
          </a:prstGeom>
          <a:noFill/>
          <a:ln>
            <a:noFill/>
          </a:ln>
        </p:spPr>
      </p:pic>
      <p:pic>
        <p:nvPicPr>
          <p:cNvPr id="1974" name="Google Shape;1974;p195"/>
          <p:cNvPicPr preferRelativeResize="0"/>
          <p:nvPr/>
        </p:nvPicPr>
        <p:blipFill rotWithShape="1">
          <a:blip r:embed="rId6">
            <a:alphaModFix/>
          </a:blip>
          <a:srcRect/>
          <a:stretch/>
        </p:blipFill>
        <p:spPr>
          <a:xfrm>
            <a:off x="3072050" y="3073625"/>
            <a:ext cx="1879600" cy="1057275"/>
          </a:xfrm>
          <a:prstGeom prst="rect">
            <a:avLst/>
          </a:prstGeom>
          <a:noFill/>
          <a:ln>
            <a:noFill/>
          </a:ln>
        </p:spPr>
      </p:pic>
      <p:sp>
        <p:nvSpPr>
          <p:cNvPr id="1975" name="Google Shape;1975;p195"/>
          <p:cNvSpPr txBox="1"/>
          <p:nvPr/>
        </p:nvSpPr>
        <p:spPr>
          <a:xfrm>
            <a:off x="5111350" y="474330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9E9E9E"/>
                </a:solidFill>
                <a:latin typeface="Arial"/>
                <a:ea typeface="Arial"/>
                <a:cs typeface="Arial"/>
                <a:sym typeface="Arial"/>
              </a:rPr>
              <a:t>Creative use of Technology in the classroom</a:t>
            </a:r>
            <a:endParaRPr sz="1400" b="0" i="0" u="none" strike="noStrike" cap="none">
              <a:solidFill>
                <a:srgbClr val="9E9E9E"/>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6"/>
        <p:cNvGrpSpPr/>
        <p:nvPr/>
      </p:nvGrpSpPr>
      <p:grpSpPr>
        <a:xfrm>
          <a:off x="0" y="0"/>
          <a:ext cx="0" cy="0"/>
          <a:chOff x="0" y="0"/>
          <a:chExt cx="0" cy="0"/>
        </a:xfrm>
      </p:grpSpPr>
      <p:pic>
        <p:nvPicPr>
          <p:cNvPr id="1347" name="Google Shape;1347;p144" descr="What is Kahoot!? Sign up at https://kahoot.com&#10;&#10;We are Kahoot!, the company that makes learning awesome. We are a game-based learning platform and one of the world’s fastest-growing learning brands with millions of monthly active users in over 180 countries. &#10;&#10;Kahoot! makes it easy to create, discover, play and share fun learning games in minutes—for any subject, in any language, on any device, for all ages.&#10;&#10;&quot;Hi, we're Kahoot! We’re on a mission to make learning awesome. &#10;Our game-based learning platform is used by millions of people all over the world: teachers, students, company employees, and lifelong learners. &#10;&#10;Kahoot! makes it easy to create fun learning games or trivia quizzes in minutes, anytime, anywhere! We call them “kahoots”. It works for any subject, in any language, on any device. You can also discover and play existing games: there are millions of kahoots in our library. &#10;&#10;Kahoot! can be played in a live setting, with questions on a big screen.&#10;Or on your mobile device, where you see questions and answers on one screen. As well as in schools, Kahoot! is played in companies, at events and even parties, to make learning awesome! Sign up today at kahoot.com. Let's play!&quot;" title="What is Kahoot!?">
            <a:hlinkClick r:id="rId3"/>
          </p:cNvPr>
          <p:cNvPicPr preferRelativeResize="0"/>
          <p:nvPr/>
        </p:nvPicPr>
        <p:blipFill rotWithShape="1">
          <a:blip r:embed="rId4">
            <a:alphaModFix/>
          </a:blip>
          <a:srcRect/>
          <a:stretch/>
        </p:blipFill>
        <p:spPr>
          <a:xfrm>
            <a:off x="287025" y="676750"/>
            <a:ext cx="5377025" cy="4032775"/>
          </a:xfrm>
          <a:prstGeom prst="rect">
            <a:avLst/>
          </a:prstGeom>
          <a:noFill/>
          <a:ln>
            <a:noFill/>
          </a:ln>
        </p:spPr>
      </p:pic>
      <p:sp>
        <p:nvSpPr>
          <p:cNvPr id="1348" name="Google Shape;1348;p144"/>
          <p:cNvSpPr txBox="1">
            <a:spLocks noGrp="1"/>
          </p:cNvSpPr>
          <p:nvPr>
            <p:ph type="ctrTitle" idx="4294967295"/>
          </p:nvPr>
        </p:nvSpPr>
        <p:spPr>
          <a:xfrm>
            <a:off x="5589675" y="8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pic>
        <p:nvPicPr>
          <p:cNvPr id="1349" name="Google Shape;1349;p144" descr="Kahoot! - Apps on Google Play"/>
          <p:cNvPicPr preferRelativeResize="0"/>
          <p:nvPr/>
        </p:nvPicPr>
        <p:blipFill rotWithShape="1">
          <a:blip r:embed="rId5">
            <a:alphaModFix/>
          </a:blip>
          <a:srcRect/>
          <a:stretch/>
        </p:blipFill>
        <p:spPr>
          <a:xfrm>
            <a:off x="6440750" y="1824038"/>
            <a:ext cx="2086500" cy="1495425"/>
          </a:xfrm>
          <a:prstGeom prst="rect">
            <a:avLst/>
          </a:prstGeom>
          <a:noFill/>
          <a:ln>
            <a:noFill/>
          </a:ln>
        </p:spPr>
      </p:pic>
      <p:sp>
        <p:nvSpPr>
          <p:cNvPr id="1350" name="Google Shape;1350;p144"/>
          <p:cNvSpPr txBox="1"/>
          <p:nvPr/>
        </p:nvSpPr>
        <p:spPr>
          <a:xfrm>
            <a:off x="4318400" y="4671800"/>
            <a:ext cx="45969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sp>
        <p:nvSpPr>
          <p:cNvPr id="1351" name="Google Shape;1351;p144"/>
          <p:cNvSpPr txBox="1"/>
          <p:nvPr/>
        </p:nvSpPr>
        <p:spPr>
          <a:xfrm>
            <a:off x="6759494" y="3392650"/>
            <a:ext cx="1449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6"/>
              </a:rPr>
              <a:t>https://kahoot.com/</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352" name="Google Shape;1352;p144"/>
          <p:cNvSpPr txBox="1"/>
          <p:nvPr/>
        </p:nvSpPr>
        <p:spPr>
          <a:xfrm>
            <a:off x="1832350" y="4350775"/>
            <a:ext cx="6440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https://www.youtube.com/watch?v=7XzfWHdDS9Q&amp;ab_channel=Kahoot%21</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3"/>
        <p:cNvGrpSpPr/>
        <p:nvPr/>
      </p:nvGrpSpPr>
      <p:grpSpPr>
        <a:xfrm>
          <a:off x="0" y="0"/>
          <a:ext cx="0" cy="0"/>
          <a:chOff x="0" y="0"/>
          <a:chExt cx="0" cy="0"/>
        </a:xfrm>
      </p:grpSpPr>
      <p:sp>
        <p:nvSpPr>
          <p:cNvPr id="1394" name="Google Shape;1394;p148"/>
          <p:cNvSpPr txBox="1">
            <a:spLocks noGrp="1"/>
          </p:cNvSpPr>
          <p:nvPr>
            <p:ph type="title"/>
          </p:nvPr>
        </p:nvSpPr>
        <p:spPr>
          <a:xfrm>
            <a:off x="1104650" y="337875"/>
            <a:ext cx="34602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200" u="sng"/>
              <a:t>Quizlet </a:t>
            </a:r>
            <a:endParaRPr sz="2200" u="sng"/>
          </a:p>
        </p:txBody>
      </p:sp>
      <p:sp>
        <p:nvSpPr>
          <p:cNvPr id="1395" name="Google Shape;1395;p148"/>
          <p:cNvSpPr txBox="1">
            <a:spLocks noGrp="1"/>
          </p:cNvSpPr>
          <p:nvPr>
            <p:ph type="body" idx="1"/>
          </p:nvPr>
        </p:nvSpPr>
        <p:spPr>
          <a:xfrm>
            <a:off x="4693450" y="445022"/>
            <a:ext cx="4468500" cy="272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Review and Revision Flashcards </a:t>
            </a:r>
            <a:endParaRPr sz="1400">
              <a:solidFill>
                <a:schemeClr val="dk1"/>
              </a:solidFill>
            </a:endParaRPr>
          </a:p>
          <a:p>
            <a:pPr marL="457200" lvl="0" indent="0" algn="ctr" rtl="0">
              <a:lnSpc>
                <a:spcPct val="115000"/>
              </a:lnSpc>
              <a:spcBef>
                <a:spcPts val="0"/>
              </a:spcBef>
              <a:spcAft>
                <a:spcPts val="0"/>
              </a:spcAft>
              <a:buSzPts val="1800"/>
              <a:buNone/>
            </a:pP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Memory Games</a:t>
            </a:r>
            <a:endParaRPr sz="1400">
              <a:solidFill>
                <a:schemeClr val="dk1"/>
              </a:solidFill>
            </a:endParaRPr>
          </a:p>
          <a:p>
            <a:pPr marL="457200" lvl="0" indent="0" algn="ctr" rtl="0">
              <a:lnSpc>
                <a:spcPct val="115000"/>
              </a:lnSpc>
              <a:spcBef>
                <a:spcPts val="0"/>
              </a:spcBef>
              <a:spcAft>
                <a:spcPts val="0"/>
              </a:spcAft>
              <a:buSzPts val="1800"/>
              <a:buNone/>
            </a:pP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Spell and write activities </a:t>
            </a:r>
            <a:endParaRPr sz="1400">
              <a:solidFill>
                <a:schemeClr val="dk1"/>
              </a:solidFill>
            </a:endParaRPr>
          </a:p>
          <a:p>
            <a:pPr marL="457200" lvl="0" indent="0" algn="ctr" rtl="0">
              <a:lnSpc>
                <a:spcPct val="115000"/>
              </a:lnSpc>
              <a:spcBef>
                <a:spcPts val="0"/>
              </a:spcBef>
              <a:spcAft>
                <a:spcPts val="0"/>
              </a:spcAft>
              <a:buSzPts val="1800"/>
              <a:buNone/>
            </a:pP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Learning App </a:t>
            </a:r>
            <a:endParaRPr sz="1400">
              <a:solidFill>
                <a:schemeClr val="dk1"/>
              </a:solidFill>
            </a:endParaRPr>
          </a:p>
          <a:p>
            <a:pPr marL="457200" lvl="0" indent="0" algn="ctr" rtl="0">
              <a:lnSpc>
                <a:spcPct val="115000"/>
              </a:lnSpc>
              <a:spcBef>
                <a:spcPts val="0"/>
              </a:spcBef>
              <a:spcAft>
                <a:spcPts val="0"/>
              </a:spcAft>
              <a:buSzPts val="1800"/>
              <a:buNone/>
            </a:pPr>
            <a:endParaRPr sz="1400">
              <a:solidFill>
                <a:schemeClr val="dk1"/>
              </a:solidFill>
            </a:endParaRPr>
          </a:p>
          <a:p>
            <a:pPr marL="457200" lvl="0" indent="-317500" algn="ctr" rtl="0">
              <a:lnSpc>
                <a:spcPct val="115000"/>
              </a:lnSpc>
              <a:spcBef>
                <a:spcPts val="0"/>
              </a:spcBef>
              <a:spcAft>
                <a:spcPts val="0"/>
              </a:spcAft>
              <a:buClr>
                <a:schemeClr val="dk1"/>
              </a:buClr>
              <a:buSzPts val="1400"/>
              <a:buChar char="-"/>
            </a:pPr>
            <a:r>
              <a:rPr lang="en" sz="1400">
                <a:solidFill>
                  <a:schemeClr val="dk1"/>
                </a:solidFill>
              </a:rPr>
              <a:t>Easily Accessible </a:t>
            </a:r>
            <a:endParaRPr sz="1400">
              <a:solidFill>
                <a:schemeClr val="dk1"/>
              </a:solidFill>
            </a:endParaRPr>
          </a:p>
        </p:txBody>
      </p:sp>
      <p:sp>
        <p:nvSpPr>
          <p:cNvPr id="1396" name="Google Shape;1396;p148"/>
          <p:cNvSpPr txBox="1">
            <a:spLocks noGrp="1"/>
          </p:cNvSpPr>
          <p:nvPr>
            <p:ph type="ctrTitle" idx="4294967295"/>
          </p:nvPr>
        </p:nvSpPr>
        <p:spPr>
          <a:xfrm>
            <a:off x="5589675" y="77050"/>
            <a:ext cx="3554400" cy="3711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5200"/>
              <a:buFont typeface="Arial"/>
              <a:buNone/>
            </a:pPr>
            <a:r>
              <a:rPr lang="en" sz="1350" b="0" i="0" u="none" strike="noStrike" cap="none">
                <a:solidFill>
                  <a:srgbClr val="FFFFFF"/>
                </a:solidFill>
                <a:latin typeface="Open Sans"/>
                <a:ea typeface="Open Sans"/>
                <a:cs typeface="Open Sans"/>
                <a:sym typeface="Open Sans"/>
              </a:rPr>
              <a:t>Advancing your Professional Practice </a:t>
            </a:r>
            <a:endParaRPr sz="2800" b="0" i="0" u="none" strike="noStrike" cap="none">
              <a:solidFill>
                <a:srgbClr val="FFFFFF"/>
              </a:solidFill>
              <a:latin typeface="Arial"/>
              <a:ea typeface="Arial"/>
              <a:cs typeface="Arial"/>
              <a:sym typeface="Arial"/>
            </a:endParaRPr>
          </a:p>
        </p:txBody>
      </p:sp>
      <p:sp>
        <p:nvSpPr>
          <p:cNvPr id="1397" name="Google Shape;1397;p148"/>
          <p:cNvSpPr txBox="1"/>
          <p:nvPr/>
        </p:nvSpPr>
        <p:spPr>
          <a:xfrm>
            <a:off x="4693450" y="4703625"/>
            <a:ext cx="4275600" cy="392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50"/>
              <a:buFont typeface="Arial"/>
              <a:buNone/>
            </a:pPr>
            <a:r>
              <a:rPr lang="en" sz="1350" b="0" i="0" u="none" strike="noStrike" cap="none">
                <a:solidFill>
                  <a:srgbClr val="5D6F8D"/>
                </a:solidFill>
                <a:latin typeface="Open Sans"/>
                <a:ea typeface="Open Sans"/>
                <a:cs typeface="Open Sans"/>
                <a:sym typeface="Open Sans"/>
              </a:rPr>
              <a:t>Creative use of Technology in the classroom</a:t>
            </a:r>
            <a:endParaRPr sz="1400" b="0" i="0" u="none" strike="noStrike" cap="none">
              <a:solidFill>
                <a:srgbClr val="000000"/>
              </a:solidFill>
              <a:latin typeface="Arial"/>
              <a:ea typeface="Arial"/>
              <a:cs typeface="Arial"/>
              <a:sym typeface="Arial"/>
            </a:endParaRPr>
          </a:p>
        </p:txBody>
      </p:sp>
      <p:pic>
        <p:nvPicPr>
          <p:cNvPr id="1398" name="Google Shape;1398;p148" descr="Log in to Quizlet | Quizlet"/>
          <p:cNvPicPr preferRelativeResize="0"/>
          <p:nvPr/>
        </p:nvPicPr>
        <p:blipFill rotWithShape="1">
          <a:blip r:embed="rId3">
            <a:alphaModFix/>
          </a:blip>
          <a:srcRect/>
          <a:stretch/>
        </p:blipFill>
        <p:spPr>
          <a:xfrm>
            <a:off x="6479612" y="3059425"/>
            <a:ext cx="1272075" cy="1272075"/>
          </a:xfrm>
          <a:prstGeom prst="rect">
            <a:avLst/>
          </a:prstGeom>
          <a:noFill/>
          <a:ln>
            <a:noFill/>
          </a:ln>
        </p:spPr>
      </p:pic>
      <p:sp>
        <p:nvSpPr>
          <p:cNvPr id="1399" name="Google Shape;1399;p148"/>
          <p:cNvSpPr txBox="1"/>
          <p:nvPr/>
        </p:nvSpPr>
        <p:spPr>
          <a:xfrm>
            <a:off x="6479613" y="4331500"/>
            <a:ext cx="1520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100" b="0" i="0" u="sng" strike="noStrike" cap="none">
                <a:solidFill>
                  <a:schemeClr val="hlink"/>
                </a:solidFill>
                <a:latin typeface="Arial"/>
                <a:ea typeface="Arial"/>
                <a:cs typeface="Arial"/>
                <a:sym typeface="Arial"/>
                <a:hlinkClick r:id="rId4"/>
              </a:rPr>
              <a:t>https://quizlet.com/</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pic>
        <p:nvPicPr>
          <p:cNvPr id="1400" name="Google Shape;1400;p148" descr="Quizlet offers free, simple tools that help you practice and master whatever you're learning. https://quizlet.com&#10;&#10;You can create your own custom study material, or start with material created by others (there are over 200 million to choose from on thousands of topics). With Quizlet's different learning activities and games, studying is easy, effective, and fun. You can even study on the go and offline using Quizlet's free mobile apps for Android and iOS." title="What is Quizlet?">
            <a:hlinkClick r:id="rId5"/>
          </p:cNvPr>
          <p:cNvPicPr preferRelativeResize="0"/>
          <p:nvPr/>
        </p:nvPicPr>
        <p:blipFill rotWithShape="1">
          <a:blip r:embed="rId6">
            <a:alphaModFix/>
          </a:blip>
          <a:srcRect/>
          <a:stretch/>
        </p:blipFill>
        <p:spPr>
          <a:xfrm>
            <a:off x="698900" y="977250"/>
            <a:ext cx="4388650" cy="32914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0"/>
                                        </p:tgtEl>
                                        <p:attrNameLst>
                                          <p:attrName>style.visibility</p:attrName>
                                        </p:attrNameLst>
                                      </p:cBhvr>
                                      <p:to>
                                        <p:strVal val="visible"/>
                                      </p:to>
                                    </p:set>
                                    <p:animEffect transition="in" filter="fade">
                                      <p:cBhvr>
                                        <p:cTn id="7" dur="1000"/>
                                        <p:tgtEl>
                                          <p:spTgt spid="1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3780</Words>
  <Application>Microsoft Office PowerPoint</Application>
  <PresentationFormat>Předvádění na obrazovce (16:9)</PresentationFormat>
  <Paragraphs>572</Paragraphs>
  <Slides>48</Slides>
  <Notes>45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48</vt:i4>
      </vt:variant>
    </vt:vector>
  </HeadingPairs>
  <TitlesOfParts>
    <vt:vector size="52" baseType="lpstr">
      <vt:lpstr>Open Sans</vt:lpstr>
      <vt:lpstr>Arial</vt:lpstr>
      <vt:lpstr>Roboto</vt:lpstr>
      <vt:lpstr>Simple Light</vt:lpstr>
      <vt:lpstr>Advancing Professional Practice </vt:lpstr>
      <vt:lpstr>Představené aplikace</vt:lpstr>
      <vt:lpstr>Použití aplikací: </vt:lpstr>
      <vt:lpstr>Advancing your Professional Practice </vt:lpstr>
      <vt:lpstr>Quizizz</vt:lpstr>
      <vt:lpstr>Advancing your Professional Practice </vt:lpstr>
      <vt:lpstr>Advancing your Professional Practice</vt:lpstr>
      <vt:lpstr>Advancing your Professional Practice </vt:lpstr>
      <vt:lpstr>Quizlet </vt:lpstr>
      <vt:lpstr>Quizlet Live</vt:lpstr>
      <vt:lpstr>Advancing your Professional Practice </vt:lpstr>
      <vt:lpstr>Nearpod</vt:lpstr>
      <vt:lpstr>Advancing your Professional Practice </vt:lpstr>
      <vt:lpstr>Advancing your Professional Practice </vt:lpstr>
      <vt:lpstr>Blogger </vt:lpstr>
      <vt:lpstr>Advancing your Professional Practice </vt:lpstr>
      <vt:lpstr>Advancing your Professional Practice </vt:lpstr>
      <vt:lpstr>Quiz Sites and Applications </vt:lpstr>
      <vt:lpstr>Plickers</vt:lpstr>
      <vt:lpstr>Advancing your Professional Practice </vt:lpstr>
      <vt:lpstr>Advancing your Professional Practice </vt:lpstr>
      <vt:lpstr>Advancing your Professional Practice </vt:lpstr>
      <vt:lpstr>Advancing your Professional Practice </vt:lpstr>
      <vt:lpstr>Advancing your Professional Practice </vt:lpstr>
      <vt:lpstr>Advancing your Professional Practice </vt:lpstr>
      <vt:lpstr>Hybrid &amp; Flipped Classroom Writing Tools:</vt:lpstr>
      <vt:lpstr>Hybrid &amp; Flipped Classroom Speaking Tools:</vt:lpstr>
      <vt:lpstr>Hybrid &amp; Flipped Classroom Reading Tools:</vt:lpstr>
      <vt:lpstr>Advancing your Professional Practice </vt:lpstr>
      <vt:lpstr>Prezi</vt:lpstr>
      <vt:lpstr>Advancing your Professional Practice </vt:lpstr>
      <vt:lpstr>Prezentace aplikace PowerPoint</vt:lpstr>
      <vt:lpstr>Miro Boards </vt:lpstr>
      <vt:lpstr>Miro Boards </vt:lpstr>
      <vt:lpstr>Platforms, Software and Applications  Week 1  Discussed and Explored </vt:lpstr>
      <vt:lpstr>Platforms, Software and Applications  Week 1  Discussed and Explored </vt:lpstr>
      <vt:lpstr>Platforms, Software and Applications  Week 2  Discussed and Explored </vt:lpstr>
      <vt:lpstr>Platforms, Software and Applications  Week 2  Discussed and Explored </vt:lpstr>
      <vt:lpstr>Advancing your Professional Practice </vt:lpstr>
      <vt:lpstr>Advancing your Professional Practice </vt:lpstr>
      <vt:lpstr>Advancing your Professional Practice </vt:lpstr>
      <vt:lpstr>Advancing your Professional Practice </vt:lpstr>
      <vt:lpstr>Advancing your Professional Practice </vt:lpstr>
      <vt:lpstr>Socrative</vt:lpstr>
      <vt:lpstr>Augmented Reality</vt:lpstr>
      <vt:lpstr>Tech Tools for Biology Teachers</vt:lpstr>
      <vt:lpstr>Tech Tools for Biology Teachers</vt:lpstr>
      <vt:lpstr>Tech Tools for Biology Teachers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Professional Practice </dc:title>
  <dc:creator>Lenka Nováková</dc:creator>
  <cp:lastModifiedBy>Lenka Nováková</cp:lastModifiedBy>
  <cp:revision>29</cp:revision>
  <dcterms:modified xsi:type="dcterms:W3CDTF">2021-10-21T15:37:23Z</dcterms:modified>
</cp:coreProperties>
</file>